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slide" Target="slides/slide83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95" Type="http://schemas.openxmlformats.org/officeDocument/2006/relationships/slide" Target="slides/slide90.xml"/><Relationship Id="rId50" Type="http://schemas.openxmlformats.org/officeDocument/2006/relationships/slide" Target="slides/slide45.xml"/><Relationship Id="rId94" Type="http://schemas.openxmlformats.org/officeDocument/2006/relationships/slide" Target="slides/slide8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415ca0b1e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415ca0b1e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415ca0b1e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415ca0b1e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415ca0b1e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415ca0b1e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415ca0b1e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415ca0b1e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415ca0b1e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f415ca0b1e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415ca0b1e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f415ca0b1e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415ca0b1e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415ca0b1e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415ca0b1e_0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415ca0b1e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415ca0b1e_0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415ca0b1e_0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64ab230e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f64ab230e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415ca0b1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415ca0b1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415ca0b1e_0_9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415ca0b1e_0_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415ca0b1e_0_9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f415ca0b1e_0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415ca0b1e_0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f415ca0b1e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415ca0b1e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415ca0b1e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415ca0b1e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f415ca0b1e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415ca0b1e_0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f415ca0b1e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415ca0b1e_0_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415ca0b1e_0_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415ca0b1e_0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415ca0b1e_0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415ca0b1e_0_1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f415ca0b1e_0_1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415ca0b1e_0_1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f415ca0b1e_0_1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415ca0b1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f415ca0b1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415ca0b1e_0_9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f415ca0b1e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415ca0b1e_0_1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f415ca0b1e_0_1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674372efe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f674372ef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415ca0b1e_0_9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f415ca0b1e_0_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415ca0b1e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f415ca0b1e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674372efe_4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f674372efe_4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415ca0b1e_0_10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f415ca0b1e_0_1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415ca0b1e_0_1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f415ca0b1e_0_1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415ca0b1e_0_1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f415ca0b1e_0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415ca0b1e_0_10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f415ca0b1e_0_1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415ca0b1e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415ca0b1e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415ca0b1e_0_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415ca0b1e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415ca0b1e_0_1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f415ca0b1e_0_1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f415ca0b1e_0_1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f415ca0b1e_0_1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415ca0b1e_0_1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f415ca0b1e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415ca0b1e_0_1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f415ca0b1e_0_1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f415ca0b1e_0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f415ca0b1e_0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f415ca0b1e_0_1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f415ca0b1e_0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f415ca0b1e_0_1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f415ca0b1e_0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f415ca0b1e_0_1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f415ca0b1e_0_1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f415ca0b1e_0_1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f415ca0b1e_0_1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415ca0b1e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415ca0b1e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f415ca0b1e_0_1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f415ca0b1e_0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f62e3863e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f62e3863e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f415ca0b1e_0_1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f415ca0b1e_0_1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f415ca0b1e_0_1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f415ca0b1e_0_1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f62e3863e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f62e3863e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f415ca0b1e_0_1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f415ca0b1e_0_1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f415ca0b1e_0_1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f415ca0b1e_0_1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f62e3863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f62e3863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f62e3863e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f62e3863e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f62e3863e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f62e3863e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415ca0b1e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415ca0b1e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f62e3863ed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f62e3863ed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f62e3863ed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f62e3863e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f62e3863ed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f62e3863ed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f62e3863ed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f62e3863ed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f62e3863ed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f62e3863ed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f62e3863ed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f62e3863ed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f415ca0b1e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f415ca0b1e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f62e3863ed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f62e3863ed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f62e3863ed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f62e3863ed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f62e3863ed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f62e3863ed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415ca0b1e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f415ca0b1e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f62e3863ed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f62e3863ed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f62e3863ed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f62e3863ed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f415ca0b1e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f415ca0b1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f62e3863ed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f62e3863ed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f62e3863ed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2f62e3863ed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f415ca0b1e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f415ca0b1e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f62e3863ed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f62e3863ed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f62e3863ed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2f62e3863ed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f62e3863e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f62e3863e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f6a23195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f6a23195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415ca0b1e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415ca0b1e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f6a231954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f6a23195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f6a23195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2f6a23195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f62e3863ed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f62e3863ed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f62e3863ed_2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f62e3863ed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f62e3863ed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f62e3863ed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f62e3863ed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f62e3863ed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f62e3863ed_2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2f62e3863ed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f62e3863ed_2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2f62e3863ed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f62e3863ed_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f62e3863ed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f62e3863ed_2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2f62e3863ed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415ca0b1e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415ca0b1e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f62e3863ed_2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f62e3863ed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f415ca0b1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f415ca0b1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ssvb/tinymembench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st.githubusercontent.com/jdamato-fsly/9470ee3a706225e931ab76d6d35f5896/raw/247c9ed79cf06c3ba67997a64e4d076a8ecf1f4c/cache-test.c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Relationship Id="rId4" Type="http://schemas.openxmlformats.org/officeDocument/2006/relationships/hyperlink" Target="https://lore.kernel.org/all/1655024280-23827-1-git-send-email-jdamato@fastly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s://gist.githubusercontent.com/jdamato-fsly/03a2f0cd4e71ebe0fef97f7f2980d9e5/raw/19cfd3aca59109ebf5b03871d952ea1360f3e982/unix-nt-copy-bench.c%5C" TargetMode="Externa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7.png"/><Relationship Id="rId4" Type="http://schemas.openxmlformats.org/officeDocument/2006/relationships/hyperlink" Target="https://lore.kernel.org/all/1655024280-23827-1-git-send-email-jdamato@fastly.com/" TargetMode="Externa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s://lore.kernel.org/all/1655024280-23827-1-git-send-email-jdamato@fastly.com/" TargetMode="External"/><Relationship Id="rId4" Type="http://schemas.openxmlformats.org/officeDocument/2006/relationships/image" Target="../media/image2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s://lore.kernel.org/all/1655024280-23827-1-git-send-email-jdamato@fastly.com/" TargetMode="External"/><Relationship Id="rId4" Type="http://schemas.openxmlformats.org/officeDocument/2006/relationships/image" Target="../media/image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s://www.intel.com/content/dam/www/public/us/en/documents/technology-briefs/data-direct-i-o-technology-brief.pdf.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hyperlink" Target="https://www.usenix.org/system/files/atc20-farshin.pdf" TargetMode="Externa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3.png"/><Relationship Id="rId4" Type="http://schemas.openxmlformats.org/officeDocument/2006/relationships/hyperlink" Target="https://sourceware.org/pipermail/libc-alpha/2020-August/117080.html" TargetMode="External"/><Relationship Id="rId5" Type="http://schemas.openxmlformats.org/officeDocument/2006/relationships/hyperlink" Target="https://sourceware.org/pipermail/libc-alpha/2020-August/117080.html" TargetMode="Externa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hyperlink" Target="https://sourceware.org/pipermail/libc-alpha/2020-August/117080.html" TargetMode="External"/><Relationship Id="rId4" Type="http://schemas.openxmlformats.org/officeDocument/2006/relationships/image" Target="../media/image2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8.png"/><Relationship Id="rId4" Type="http://schemas.openxmlformats.org/officeDocument/2006/relationships/hyperlink" Target="https://patchwork.ozlabs.org/project/glibc/patch/20240519004347.2759850-1-goldstein.w.n@gmail.com/" TargetMode="External"/><Relationship Id="rId5" Type="http://schemas.openxmlformats.org/officeDocument/2006/relationships/hyperlink" Target="https://patchwork.ozlabs.org/project/glibc/patch/20240519004347.2759850-1-goldstein.w.n@gmail.com/" TargetMode="Externa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hyperlink" Target="https://patchwork.ozlabs.org/project/glibc/patch/20240519004347.2759850-1-goldstein.w.n@gmail.com/" TargetMode="External"/><Relationship Id="rId4" Type="http://schemas.openxmlformats.org/officeDocument/2006/relationships/image" Target="../media/image19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hyperlink" Target="https://docs.google.com/spreadsheets/d/1opzukzvum4n6-RUVHTGddV6RjAEil4P2uMjjQGLbLcU/edit?gid=0#gid=0" TargetMode="Externa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with non-temporal writes and application architectures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 Damato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ctrTitle"/>
          </p:nvPr>
        </p:nvSpPr>
        <p:spPr>
          <a:xfrm>
            <a:off x="370350" y="290850"/>
            <a:ext cx="8403300" cy="45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 example: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2-D array access in 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Row major vs column major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ctrTitle"/>
          </p:nvPr>
        </p:nvSpPr>
        <p:spPr>
          <a:xfrm>
            <a:off x="320600" y="257100"/>
            <a:ext cx="8567100" cy="10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Row major order</a:t>
            </a:r>
            <a:endParaRPr/>
          </a:p>
        </p:txBody>
      </p:sp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26" y="1388888"/>
            <a:ext cx="8021749" cy="236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/>
          <p:nvPr/>
        </p:nvSpPr>
        <p:spPr>
          <a:xfrm>
            <a:off x="4954275" y="2189563"/>
            <a:ext cx="2278200" cy="764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ctrTitle"/>
          </p:nvPr>
        </p:nvSpPr>
        <p:spPr>
          <a:xfrm>
            <a:off x="320600" y="257100"/>
            <a:ext cx="8567100" cy="10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 major order</a:t>
            </a:r>
            <a:endParaRPr/>
          </a:p>
        </p:txBody>
      </p:sp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00" y="1411363"/>
            <a:ext cx="7939500" cy="23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/>
          <p:nvPr/>
        </p:nvSpPr>
        <p:spPr>
          <a:xfrm>
            <a:off x="4954275" y="2189563"/>
            <a:ext cx="2278200" cy="764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8188"/>
            <a:ext cx="8839203" cy="271868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/>
          <p:nvPr/>
        </p:nvSpPr>
        <p:spPr>
          <a:xfrm>
            <a:off x="7458625" y="1287525"/>
            <a:ext cx="1413000" cy="1627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>
            <p:ph type="ctrTitle"/>
          </p:nvPr>
        </p:nvSpPr>
        <p:spPr>
          <a:xfrm>
            <a:off x="236800" y="3344250"/>
            <a:ext cx="8567100" cy="10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/>
              <a:t>Each color change is a cache miss</a:t>
            </a:r>
            <a:endParaRPr sz="358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ctrTitle"/>
          </p:nvPr>
        </p:nvSpPr>
        <p:spPr>
          <a:xfrm>
            <a:off x="2629525" y="177300"/>
            <a:ext cx="3917100" cy="1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Benchmarks</a:t>
            </a:r>
            <a:endParaRPr/>
          </a:p>
        </p:txBody>
      </p:sp>
      <p:sp>
        <p:nvSpPr>
          <p:cNvPr id="129" name="Google Shape;129;p26"/>
          <p:cNvSpPr txBox="1"/>
          <p:nvPr>
            <p:ph type="ctrTitle"/>
          </p:nvPr>
        </p:nvSpPr>
        <p:spPr>
          <a:xfrm>
            <a:off x="313375" y="1728450"/>
            <a:ext cx="8549400" cy="168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Tinymembench</a:t>
            </a:r>
            <a:r>
              <a:rPr lang="en"/>
              <a:t> - lots of memory related benchmarks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ctrTitle"/>
          </p:nvPr>
        </p:nvSpPr>
        <p:spPr>
          <a:xfrm>
            <a:off x="659550" y="1245450"/>
            <a:ext cx="7794300" cy="26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a </a:t>
            </a:r>
            <a:r>
              <a:rPr lang="en" u="sng">
                <a:solidFill>
                  <a:schemeClr val="hlink"/>
                </a:solidFill>
                <a:hlinkClick r:id="rId3"/>
              </a:rPr>
              <a:t>microbenchmark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ctrTitle"/>
          </p:nvPr>
        </p:nvSpPr>
        <p:spPr>
          <a:xfrm>
            <a:off x="3402900" y="161225"/>
            <a:ext cx="2338200" cy="1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7825"/>
            <a:ext cx="8839198" cy="306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/>
          <p:nvPr/>
        </p:nvSpPr>
        <p:spPr>
          <a:xfrm>
            <a:off x="1718475" y="1511525"/>
            <a:ext cx="2633100" cy="30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ctrTitle"/>
          </p:nvPr>
        </p:nvSpPr>
        <p:spPr>
          <a:xfrm>
            <a:off x="3402900" y="161225"/>
            <a:ext cx="2338200" cy="1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sp>
        <p:nvSpPr>
          <p:cNvPr id="147" name="Google Shape;147;p29"/>
          <p:cNvSpPr txBox="1"/>
          <p:nvPr>
            <p:ph type="ctrTitle"/>
          </p:nvPr>
        </p:nvSpPr>
        <p:spPr>
          <a:xfrm>
            <a:off x="241050" y="1270200"/>
            <a:ext cx="8661900" cy="260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/>
              <a:t>Row major access is &gt;2x faster</a:t>
            </a:r>
            <a:endParaRPr sz="30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/>
              <a:t>Because data accesses have:</a:t>
            </a:r>
            <a:endParaRPr sz="30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80"/>
          </a:p>
          <a:p>
            <a:pPr indent="-424180" lvl="0" marL="457200" rtl="0" algn="l">
              <a:spcBef>
                <a:spcPts val="0"/>
              </a:spcBef>
              <a:spcAft>
                <a:spcPts val="0"/>
              </a:spcAft>
              <a:buSzPts val="3080"/>
              <a:buChar char="-"/>
            </a:pPr>
            <a:r>
              <a:rPr lang="en" sz="3080"/>
              <a:t>Spatial locality (accessing nearby data)</a:t>
            </a:r>
            <a:endParaRPr sz="3080"/>
          </a:p>
          <a:p>
            <a:pPr indent="-424180" lvl="0" marL="457200" rtl="0" algn="l">
              <a:spcBef>
                <a:spcPts val="0"/>
              </a:spcBef>
              <a:spcAft>
                <a:spcPts val="0"/>
              </a:spcAft>
              <a:buSzPts val="3080"/>
              <a:buChar char="-"/>
            </a:pPr>
            <a:r>
              <a:rPr lang="en" sz="3080"/>
              <a:t>Temporal locality (accessing data again soon)</a:t>
            </a:r>
            <a:endParaRPr sz="308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ctrTitle"/>
          </p:nvPr>
        </p:nvSpPr>
        <p:spPr>
          <a:xfrm>
            <a:off x="289650" y="1553550"/>
            <a:ext cx="8564700" cy="203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But: what if </a:t>
            </a:r>
            <a:r>
              <a:rPr lang="en" u="sng"/>
              <a:t>we know</a:t>
            </a:r>
            <a:r>
              <a:rPr lang="en"/>
              <a:t> we don’t need temporal locality?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>
            <a:off x="320550" y="447600"/>
            <a:ext cx="85029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</a:rPr>
              <a:t>The CPU cache is thrashed unnecessarily.</a:t>
            </a:r>
            <a:endParaRPr sz="4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</a:rPr>
              <a:t>Useful data is evicted from the cache in exchange for data where there’s no locality benefit.</a:t>
            </a:r>
            <a:endParaRPr sz="4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205650" y="601350"/>
            <a:ext cx="8740500" cy="365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Hi, my name is Joe.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work at Fastly.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opinions are my own.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/>
        </p:nvSpPr>
        <p:spPr>
          <a:xfrm>
            <a:off x="356250" y="459750"/>
            <a:ext cx="85029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It’d be nice to avoid the CPU cache evicting in-use data in exchange for data we </a:t>
            </a:r>
            <a:r>
              <a:rPr i="1" lang="en" sz="5200">
                <a:solidFill>
                  <a:schemeClr val="dk1"/>
                </a:solidFill>
              </a:rPr>
              <a:t>know</a:t>
            </a:r>
            <a:r>
              <a:rPr lang="en" sz="5200">
                <a:solidFill>
                  <a:schemeClr val="dk1"/>
                </a:solidFill>
              </a:rPr>
              <a:t> we won’t touch again</a:t>
            </a: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/>
        </p:nvSpPr>
        <p:spPr>
          <a:xfrm>
            <a:off x="320550" y="878550"/>
            <a:ext cx="85029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Using “non-temporal” </a:t>
            </a:r>
            <a:r>
              <a:rPr lang="en" sz="5200">
                <a:solidFill>
                  <a:schemeClr val="dk1"/>
                </a:solidFill>
              </a:rPr>
              <a:t>stores</a:t>
            </a:r>
            <a:r>
              <a:rPr lang="en" sz="5200">
                <a:solidFill>
                  <a:schemeClr val="dk1"/>
                </a:solidFill>
              </a:rPr>
              <a:t> we can write data directly to RAM </a:t>
            </a:r>
            <a:r>
              <a:rPr i="1" lang="en" sz="5200">
                <a:solidFill>
                  <a:schemeClr val="dk1"/>
                </a:solidFill>
              </a:rPr>
              <a:t>without</a:t>
            </a:r>
            <a:r>
              <a:rPr lang="en" sz="5200">
                <a:solidFill>
                  <a:schemeClr val="dk1"/>
                </a:solidFill>
              </a:rPr>
              <a:t> </a:t>
            </a:r>
            <a:r>
              <a:rPr lang="en" sz="5200">
                <a:solidFill>
                  <a:schemeClr val="dk1"/>
                </a:solidFill>
              </a:rPr>
              <a:t>disturbing the CPU cache.</a:t>
            </a: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8763"/>
            <a:ext cx="8839199" cy="87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50" y="3175227"/>
            <a:ext cx="81153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225" y="2156602"/>
            <a:ext cx="79819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/>
        </p:nvSpPr>
        <p:spPr>
          <a:xfrm>
            <a:off x="320550" y="592950"/>
            <a:ext cx="85029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OK.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What does this have to do with networking?</a:t>
            </a: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25" y="2142313"/>
            <a:ext cx="8839204" cy="85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/>
        </p:nvSpPr>
        <p:spPr>
          <a:xfrm>
            <a:off x="320550" y="1278750"/>
            <a:ext cx="8502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e</a:t>
            </a:r>
            <a:r>
              <a:rPr lang="en" sz="5200">
                <a:solidFill>
                  <a:schemeClr val="dk1"/>
                </a:solidFill>
              </a:rPr>
              <a:t>thtool allows you to enable “no cache copy” from userspace on transmit</a:t>
            </a: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1117050" y="2079150"/>
            <a:ext cx="6909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What does that mean?</a:t>
            </a: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/>
        </p:nvSpPr>
        <p:spPr>
          <a:xfrm>
            <a:off x="481200" y="1678950"/>
            <a:ext cx="81816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Diagram of tx-nocache-copy off</a:t>
            </a:r>
            <a:endParaRPr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40"/>
          <p:cNvGrpSpPr/>
          <p:nvPr/>
        </p:nvGrpSpPr>
        <p:grpSpPr>
          <a:xfrm>
            <a:off x="3251375" y="2351400"/>
            <a:ext cx="4706275" cy="1596275"/>
            <a:chOff x="3632375" y="2046600"/>
            <a:chExt cx="4706275" cy="1596275"/>
          </a:xfrm>
        </p:grpSpPr>
        <p:sp>
          <p:nvSpPr>
            <p:cNvPr id="205" name="Google Shape;205;p40"/>
            <p:cNvSpPr/>
            <p:nvPr/>
          </p:nvSpPr>
          <p:spPr>
            <a:xfrm>
              <a:off x="7080750" y="2592575"/>
              <a:ext cx="1257900" cy="105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0"/>
            <p:cNvSpPr txBox="1"/>
            <p:nvPr/>
          </p:nvSpPr>
          <p:spPr>
            <a:xfrm>
              <a:off x="7115550" y="2926625"/>
              <a:ext cx="11883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User app</a:t>
              </a:r>
              <a:endParaRPr b="1" sz="1800">
                <a:solidFill>
                  <a:schemeClr val="dk1"/>
                </a:solidFill>
              </a:endParaRPr>
            </a:p>
          </p:txBody>
        </p:sp>
        <p:cxnSp>
          <p:nvCxnSpPr>
            <p:cNvPr id="207" name="Google Shape;207;p40"/>
            <p:cNvCxnSpPr>
              <a:endCxn id="208" idx="3"/>
            </p:cNvCxnSpPr>
            <p:nvPr/>
          </p:nvCxnSpPr>
          <p:spPr>
            <a:xfrm rot="10800000">
              <a:off x="5721375" y="2847300"/>
              <a:ext cx="1139400" cy="193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sp>
          <p:nvSpPr>
            <p:cNvPr id="209" name="Google Shape;209;p40"/>
            <p:cNvSpPr/>
            <p:nvPr/>
          </p:nvSpPr>
          <p:spPr>
            <a:xfrm flipH="1" rot="10800000">
              <a:off x="3632375" y="2600875"/>
              <a:ext cx="1992000" cy="476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0"/>
            <p:cNvSpPr txBox="1"/>
            <p:nvPr/>
          </p:nvSpPr>
          <p:spPr>
            <a:xfrm>
              <a:off x="3799575" y="2656200"/>
              <a:ext cx="1921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Kernel buffer</a:t>
              </a:r>
              <a:endParaRPr b="1" sz="1800">
                <a:solidFill>
                  <a:schemeClr val="dk1"/>
                </a:solidFill>
              </a:endParaRPr>
            </a:p>
          </p:txBody>
        </p:sp>
        <p:sp>
          <p:nvSpPr>
            <p:cNvPr id="210" name="Google Shape;210;p40"/>
            <p:cNvSpPr txBox="1"/>
            <p:nvPr/>
          </p:nvSpPr>
          <p:spPr>
            <a:xfrm>
              <a:off x="5330175" y="2046600"/>
              <a:ext cx="1921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00FF"/>
                  </a:solidFill>
                </a:rPr>
                <a:t>Regular copy</a:t>
              </a:r>
              <a:endParaRPr b="1" sz="1800">
                <a:solidFill>
                  <a:srgbClr val="FF00FF"/>
                </a:solidFill>
              </a:endParaRPr>
            </a:p>
          </p:txBody>
        </p:sp>
      </p:grpSp>
      <p:grpSp>
        <p:nvGrpSpPr>
          <p:cNvPr id="211" name="Google Shape;211;p40"/>
          <p:cNvGrpSpPr/>
          <p:nvPr/>
        </p:nvGrpSpPr>
        <p:grpSpPr>
          <a:xfrm>
            <a:off x="57275" y="2656200"/>
            <a:ext cx="1322350" cy="525150"/>
            <a:chOff x="57275" y="2656200"/>
            <a:chExt cx="1322350" cy="525150"/>
          </a:xfrm>
        </p:grpSpPr>
        <p:cxnSp>
          <p:nvCxnSpPr>
            <p:cNvPr id="212" name="Google Shape;212;p40"/>
            <p:cNvCxnSpPr/>
            <p:nvPr/>
          </p:nvCxnSpPr>
          <p:spPr>
            <a:xfrm rot="10800000">
              <a:off x="57275" y="3176250"/>
              <a:ext cx="1001400" cy="5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3" name="Google Shape;213;p40"/>
            <p:cNvSpPr txBox="1"/>
            <p:nvPr/>
          </p:nvSpPr>
          <p:spPr>
            <a:xfrm>
              <a:off x="121725" y="2656200"/>
              <a:ext cx="1257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Transmit</a:t>
              </a:r>
              <a:endParaRPr b="1"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214" name="Google Shape;214;p40"/>
          <p:cNvGrpSpPr/>
          <p:nvPr/>
        </p:nvGrpSpPr>
        <p:grpSpPr>
          <a:xfrm>
            <a:off x="2990525" y="152400"/>
            <a:ext cx="5414950" cy="4431075"/>
            <a:chOff x="2990525" y="152400"/>
            <a:chExt cx="5414950" cy="4431075"/>
          </a:xfrm>
        </p:grpSpPr>
        <p:sp>
          <p:nvSpPr>
            <p:cNvPr id="215" name="Google Shape;215;p40"/>
            <p:cNvSpPr/>
            <p:nvPr/>
          </p:nvSpPr>
          <p:spPr>
            <a:xfrm>
              <a:off x="2990525" y="2028975"/>
              <a:ext cx="5177700" cy="2554500"/>
            </a:xfrm>
            <a:prstGeom prst="rect">
              <a:avLst/>
            </a:prstGeom>
            <a:noFill/>
            <a:ln cap="flat" cmpd="sng" w="28575">
              <a:solidFill>
                <a:schemeClr val="accent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0"/>
            <p:cNvSpPr/>
            <p:nvPr/>
          </p:nvSpPr>
          <p:spPr>
            <a:xfrm flipH="1" rot="10800000">
              <a:off x="2990525" y="587975"/>
              <a:ext cx="5177700" cy="1353000"/>
            </a:xfrm>
            <a:prstGeom prst="rect">
              <a:avLst/>
            </a:prstGeom>
            <a:noFill/>
            <a:ln cap="flat" cmpd="sng" w="28575">
              <a:solidFill>
                <a:schemeClr val="accent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0"/>
            <p:cNvSpPr txBox="1"/>
            <p:nvPr/>
          </p:nvSpPr>
          <p:spPr>
            <a:xfrm>
              <a:off x="6784575" y="152400"/>
              <a:ext cx="16209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</a:rPr>
                <a:t>CPU cache</a:t>
              </a:r>
              <a:endParaRPr b="1" sz="1800">
                <a:solidFill>
                  <a:schemeClr val="accent6"/>
                </a:solidFill>
              </a:endParaRPr>
            </a:p>
          </p:txBody>
        </p:sp>
        <p:sp>
          <p:nvSpPr>
            <p:cNvPr id="218" name="Google Shape;218;p40"/>
            <p:cNvSpPr/>
            <p:nvPr/>
          </p:nvSpPr>
          <p:spPr>
            <a:xfrm>
              <a:off x="3149300" y="881092"/>
              <a:ext cx="4860300" cy="2442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0"/>
            <p:cNvSpPr/>
            <p:nvPr/>
          </p:nvSpPr>
          <p:spPr>
            <a:xfrm>
              <a:off x="3149225" y="1206638"/>
              <a:ext cx="4860300" cy="2442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0"/>
            <p:cNvSpPr/>
            <p:nvPr/>
          </p:nvSpPr>
          <p:spPr>
            <a:xfrm>
              <a:off x="3149300" y="1527038"/>
              <a:ext cx="4860300" cy="2442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40"/>
          <p:cNvSpPr/>
          <p:nvPr/>
        </p:nvSpPr>
        <p:spPr>
          <a:xfrm>
            <a:off x="1439675" y="2656200"/>
            <a:ext cx="1257900" cy="105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0"/>
          <p:cNvSpPr txBox="1"/>
          <p:nvPr/>
        </p:nvSpPr>
        <p:spPr>
          <a:xfrm>
            <a:off x="1690025" y="2943300"/>
            <a:ext cx="757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NIC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23" name="Google Shape;223;p40"/>
          <p:cNvSpPr txBox="1"/>
          <p:nvPr/>
        </p:nvSpPr>
        <p:spPr>
          <a:xfrm>
            <a:off x="8249225" y="4214275"/>
            <a:ext cx="757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</a:rPr>
              <a:t>CPU</a:t>
            </a:r>
            <a:endParaRPr b="1" sz="1800">
              <a:solidFill>
                <a:schemeClr val="accent4"/>
              </a:solidFill>
            </a:endParaRPr>
          </a:p>
        </p:txBody>
      </p:sp>
      <p:sp>
        <p:nvSpPr>
          <p:cNvPr id="224" name="Google Shape;224;p40"/>
          <p:cNvSpPr txBox="1"/>
          <p:nvPr/>
        </p:nvSpPr>
        <p:spPr>
          <a:xfrm>
            <a:off x="4955775" y="533400"/>
            <a:ext cx="192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</a:rPr>
              <a:t>Data in </a:t>
            </a:r>
            <a:r>
              <a:rPr b="1" lang="en" sz="1800">
                <a:solidFill>
                  <a:schemeClr val="accent1"/>
                </a:solidFill>
              </a:rPr>
              <a:t>cache</a:t>
            </a:r>
            <a:endParaRPr b="1" sz="1800">
              <a:solidFill>
                <a:schemeClr val="accent1"/>
              </a:solidFill>
            </a:endParaRPr>
          </a:p>
        </p:txBody>
      </p:sp>
      <p:grpSp>
        <p:nvGrpSpPr>
          <p:cNvPr id="225" name="Google Shape;225;p40"/>
          <p:cNvGrpSpPr/>
          <p:nvPr/>
        </p:nvGrpSpPr>
        <p:grpSpPr>
          <a:xfrm>
            <a:off x="3149225" y="881092"/>
            <a:ext cx="4860375" cy="569745"/>
            <a:chOff x="3149225" y="881092"/>
            <a:chExt cx="4860375" cy="569745"/>
          </a:xfrm>
        </p:grpSpPr>
        <p:sp>
          <p:nvSpPr>
            <p:cNvPr id="226" name="Google Shape;226;p40"/>
            <p:cNvSpPr/>
            <p:nvPr/>
          </p:nvSpPr>
          <p:spPr>
            <a:xfrm>
              <a:off x="3149300" y="881092"/>
              <a:ext cx="4860300" cy="2442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3149225" y="1206638"/>
              <a:ext cx="4860300" cy="244200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/>
        </p:nvSpPr>
        <p:spPr>
          <a:xfrm>
            <a:off x="481200" y="1678950"/>
            <a:ext cx="81816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Diagram of tx-nocache-copy </a:t>
            </a:r>
            <a:r>
              <a:rPr b="1" lang="en" sz="5200">
                <a:solidFill>
                  <a:schemeClr val="dk1"/>
                </a:solidFill>
              </a:rPr>
              <a:t>on</a:t>
            </a:r>
            <a:endParaRPr b="1"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897450" y="1276500"/>
            <a:ext cx="7349100" cy="25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</a:t>
            </a:r>
            <a:r>
              <a:rPr i="1" lang="en" u="sng"/>
              <a:t>not</a:t>
            </a:r>
            <a:r>
              <a:rPr lang="en"/>
              <a:t> an x86 expert.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I do know a little bit.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42"/>
          <p:cNvCxnSpPr/>
          <p:nvPr/>
        </p:nvCxnSpPr>
        <p:spPr>
          <a:xfrm rot="10800000">
            <a:off x="57275" y="3176250"/>
            <a:ext cx="1001400" cy="5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38" name="Google Shape;238;p42"/>
          <p:cNvGrpSpPr/>
          <p:nvPr/>
        </p:nvGrpSpPr>
        <p:grpSpPr>
          <a:xfrm>
            <a:off x="3251375" y="2351400"/>
            <a:ext cx="4706275" cy="1596275"/>
            <a:chOff x="3632375" y="2046600"/>
            <a:chExt cx="4706275" cy="1596275"/>
          </a:xfrm>
        </p:grpSpPr>
        <p:sp>
          <p:nvSpPr>
            <p:cNvPr id="239" name="Google Shape;239;p42"/>
            <p:cNvSpPr/>
            <p:nvPr/>
          </p:nvSpPr>
          <p:spPr>
            <a:xfrm>
              <a:off x="7080750" y="2592575"/>
              <a:ext cx="1257900" cy="1050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2"/>
            <p:cNvSpPr txBox="1"/>
            <p:nvPr/>
          </p:nvSpPr>
          <p:spPr>
            <a:xfrm>
              <a:off x="7115550" y="2926625"/>
              <a:ext cx="11883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User app</a:t>
              </a:r>
              <a:endParaRPr b="1" sz="1800">
                <a:solidFill>
                  <a:schemeClr val="dk1"/>
                </a:solidFill>
              </a:endParaRPr>
            </a:p>
          </p:txBody>
        </p:sp>
        <p:cxnSp>
          <p:nvCxnSpPr>
            <p:cNvPr id="241" name="Google Shape;241;p42"/>
            <p:cNvCxnSpPr>
              <a:endCxn id="242" idx="3"/>
            </p:cNvCxnSpPr>
            <p:nvPr/>
          </p:nvCxnSpPr>
          <p:spPr>
            <a:xfrm rot="10800000">
              <a:off x="5721375" y="2847300"/>
              <a:ext cx="1139400" cy="193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sp>
          <p:nvSpPr>
            <p:cNvPr id="243" name="Google Shape;243;p42"/>
            <p:cNvSpPr/>
            <p:nvPr/>
          </p:nvSpPr>
          <p:spPr>
            <a:xfrm flipH="1" rot="10800000">
              <a:off x="3632375" y="2600875"/>
              <a:ext cx="1992000" cy="476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2"/>
            <p:cNvSpPr txBox="1"/>
            <p:nvPr/>
          </p:nvSpPr>
          <p:spPr>
            <a:xfrm>
              <a:off x="3799575" y="2656200"/>
              <a:ext cx="1921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Kernel buffer</a:t>
              </a:r>
              <a:endParaRPr b="1" sz="1800">
                <a:solidFill>
                  <a:schemeClr val="dk1"/>
                </a:solidFill>
              </a:endParaRPr>
            </a:p>
          </p:txBody>
        </p:sp>
        <p:sp>
          <p:nvSpPr>
            <p:cNvPr id="244" name="Google Shape;244;p42"/>
            <p:cNvSpPr txBox="1"/>
            <p:nvPr/>
          </p:nvSpPr>
          <p:spPr>
            <a:xfrm>
              <a:off x="5330175" y="2046600"/>
              <a:ext cx="1921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</a:rPr>
                <a:t>no-cache-copy</a:t>
              </a:r>
              <a:endParaRPr b="1" sz="1800">
                <a:solidFill>
                  <a:schemeClr val="dk1"/>
                </a:solidFill>
              </a:endParaRPr>
            </a:p>
          </p:txBody>
        </p:sp>
      </p:grpSp>
      <p:sp>
        <p:nvSpPr>
          <p:cNvPr id="245" name="Google Shape;245;p42"/>
          <p:cNvSpPr txBox="1"/>
          <p:nvPr/>
        </p:nvSpPr>
        <p:spPr>
          <a:xfrm>
            <a:off x="121725" y="2656200"/>
            <a:ext cx="12579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Transmit</a:t>
            </a:r>
            <a:endParaRPr b="1" sz="1800">
              <a:solidFill>
                <a:schemeClr val="dk1"/>
              </a:solidFill>
            </a:endParaRPr>
          </a:p>
        </p:txBody>
      </p:sp>
      <p:grpSp>
        <p:nvGrpSpPr>
          <p:cNvPr id="246" name="Google Shape;246;p42"/>
          <p:cNvGrpSpPr/>
          <p:nvPr/>
        </p:nvGrpSpPr>
        <p:grpSpPr>
          <a:xfrm>
            <a:off x="1439675" y="152400"/>
            <a:ext cx="7566750" cy="4537975"/>
            <a:chOff x="1439675" y="152400"/>
            <a:chExt cx="7566750" cy="4537975"/>
          </a:xfrm>
        </p:grpSpPr>
        <p:grpSp>
          <p:nvGrpSpPr>
            <p:cNvPr id="247" name="Google Shape;247;p42"/>
            <p:cNvGrpSpPr/>
            <p:nvPr/>
          </p:nvGrpSpPr>
          <p:grpSpPr>
            <a:xfrm>
              <a:off x="1439675" y="152400"/>
              <a:ext cx="7566750" cy="4537975"/>
              <a:chOff x="1820675" y="-152400"/>
              <a:chExt cx="7566750" cy="4537975"/>
            </a:xfrm>
          </p:grpSpPr>
          <p:grpSp>
            <p:nvGrpSpPr>
              <p:cNvPr id="248" name="Google Shape;248;p42"/>
              <p:cNvGrpSpPr/>
              <p:nvPr/>
            </p:nvGrpSpPr>
            <p:grpSpPr>
              <a:xfrm>
                <a:off x="3371525" y="-152400"/>
                <a:ext cx="5414950" cy="4431075"/>
                <a:chOff x="3371525" y="-152400"/>
                <a:chExt cx="5414950" cy="4431075"/>
              </a:xfrm>
            </p:grpSpPr>
            <p:sp>
              <p:nvSpPr>
                <p:cNvPr id="249" name="Google Shape;249;p42"/>
                <p:cNvSpPr/>
                <p:nvPr/>
              </p:nvSpPr>
              <p:spPr>
                <a:xfrm>
                  <a:off x="3371525" y="1724175"/>
                  <a:ext cx="5177700" cy="2554500"/>
                </a:xfrm>
                <a:prstGeom prst="rect">
                  <a:avLst/>
                </a:prstGeom>
                <a:noFill/>
                <a:ln cap="flat" cmpd="sng" w="28575">
                  <a:solidFill>
                    <a:schemeClr val="accent4"/>
                  </a:solidFill>
                  <a:prstDash val="lg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" name="Google Shape;250;p42"/>
                <p:cNvSpPr/>
                <p:nvPr/>
              </p:nvSpPr>
              <p:spPr>
                <a:xfrm flipH="1" rot="10800000">
                  <a:off x="3371525" y="283175"/>
                  <a:ext cx="5177700" cy="1353000"/>
                </a:xfrm>
                <a:prstGeom prst="rect">
                  <a:avLst/>
                </a:prstGeom>
                <a:noFill/>
                <a:ln cap="flat" cmpd="sng" w="28575">
                  <a:solidFill>
                    <a:schemeClr val="accent6"/>
                  </a:solidFill>
                  <a:prstDash val="lgDash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" name="Google Shape;251;p42"/>
                <p:cNvSpPr txBox="1"/>
                <p:nvPr/>
              </p:nvSpPr>
              <p:spPr>
                <a:xfrm>
                  <a:off x="7165575" y="-152400"/>
                  <a:ext cx="1620900" cy="476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800">
                      <a:solidFill>
                        <a:schemeClr val="accent6"/>
                      </a:solidFill>
                    </a:rPr>
                    <a:t>CPU cache</a:t>
                  </a:r>
                  <a:endParaRPr b="1" sz="180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252" name="Google Shape;252;p42"/>
                <p:cNvSpPr/>
                <p:nvPr/>
              </p:nvSpPr>
              <p:spPr>
                <a:xfrm>
                  <a:off x="3530300" y="576292"/>
                  <a:ext cx="4860300" cy="244200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" name="Google Shape;253;p42"/>
                <p:cNvSpPr/>
                <p:nvPr/>
              </p:nvSpPr>
              <p:spPr>
                <a:xfrm>
                  <a:off x="3530225" y="901838"/>
                  <a:ext cx="4860300" cy="244200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4" name="Google Shape;254;p42"/>
                <p:cNvSpPr/>
                <p:nvPr/>
              </p:nvSpPr>
              <p:spPr>
                <a:xfrm>
                  <a:off x="3530300" y="1222238"/>
                  <a:ext cx="4860300" cy="244200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5" name="Google Shape;255;p42"/>
              <p:cNvSpPr/>
              <p:nvPr/>
            </p:nvSpPr>
            <p:spPr>
              <a:xfrm>
                <a:off x="1820675" y="2351400"/>
                <a:ext cx="1257900" cy="1050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42"/>
              <p:cNvSpPr txBox="1"/>
              <p:nvPr/>
            </p:nvSpPr>
            <p:spPr>
              <a:xfrm>
                <a:off x="2071025" y="2638500"/>
                <a:ext cx="757200" cy="47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</a:rPr>
                  <a:t>NIC</a:t>
                </a:r>
                <a:endParaRPr b="1"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257" name="Google Shape;257;p42"/>
              <p:cNvSpPr txBox="1"/>
              <p:nvPr/>
            </p:nvSpPr>
            <p:spPr>
              <a:xfrm>
                <a:off x="8630225" y="3909475"/>
                <a:ext cx="757200" cy="47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4"/>
                    </a:solidFill>
                  </a:rPr>
                  <a:t>CPU</a:t>
                </a:r>
                <a:endParaRPr b="1" sz="180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58" name="Google Shape;258;p42"/>
            <p:cNvSpPr txBox="1"/>
            <p:nvPr/>
          </p:nvSpPr>
          <p:spPr>
            <a:xfrm>
              <a:off x="4955775" y="533400"/>
              <a:ext cx="19236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</a:rPr>
                <a:t>Data in cache</a:t>
              </a:r>
              <a:endParaRPr b="1" sz="18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/>
        </p:nvSpPr>
        <p:spPr>
          <a:xfrm>
            <a:off x="481200" y="824700"/>
            <a:ext cx="81816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</a:rPr>
              <a:t>With tx-nocache-copy enabled and assuming the kernel or driver don’t touch the data…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</a:rPr>
              <a:t>The CPU cache is not disturbed.</a:t>
            </a:r>
            <a:endParaRPr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/>
        </p:nvSpPr>
        <p:spPr>
          <a:xfrm>
            <a:off x="210500" y="162900"/>
            <a:ext cx="8589900" cy="4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</a:rPr>
              <a:t>This can lead to a performance increase: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AutoNum type="arabicPeriod"/>
            </a:pPr>
            <a:r>
              <a:rPr lang="en" sz="4300">
                <a:solidFill>
                  <a:schemeClr val="dk1"/>
                </a:solidFill>
              </a:rPr>
              <a:t>Important application data is kept in the cache</a:t>
            </a:r>
            <a:endParaRPr sz="4300">
              <a:solidFill>
                <a:schemeClr val="dk1"/>
              </a:solidFill>
            </a:endParaRPr>
          </a:p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AutoNum type="arabicPeriod"/>
            </a:pPr>
            <a:r>
              <a:rPr lang="en" sz="4300">
                <a:solidFill>
                  <a:schemeClr val="dk1"/>
                </a:solidFill>
              </a:rPr>
              <a:t>Reduction in memory bandwidth consumption</a:t>
            </a:r>
            <a:endParaRPr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/>
          <p:nvPr/>
        </p:nvSpPr>
        <p:spPr>
          <a:xfrm>
            <a:off x="320550" y="592950"/>
            <a:ext cx="8502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</a:endParaRPr>
          </a:p>
        </p:txBody>
      </p:sp>
      <p:pic>
        <p:nvPicPr>
          <p:cNvPr id="274" name="Google Shape;27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1150"/>
            <a:ext cx="8839204" cy="302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00" y="152400"/>
            <a:ext cx="786480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/>
        </p:nvSpPr>
        <p:spPr>
          <a:xfrm>
            <a:off x="481200" y="1486650"/>
            <a:ext cx="81816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</a:rPr>
              <a:t>The original author noted a ~45% improvement in p95 times - cool!</a:t>
            </a:r>
            <a:endParaRPr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/>
          <p:nvPr/>
        </p:nvSpPr>
        <p:spPr>
          <a:xfrm>
            <a:off x="3463200" y="2148450"/>
            <a:ext cx="2217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dk1"/>
                </a:solidFill>
              </a:rPr>
              <a:t>BUT…</a:t>
            </a:r>
            <a:endParaRPr b="1"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/>
        </p:nvSpPr>
        <p:spPr>
          <a:xfrm>
            <a:off x="459150" y="593850"/>
            <a:ext cx="82257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But: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-"/>
            </a:pPr>
            <a:r>
              <a:rPr lang="en" sz="3500">
                <a:solidFill>
                  <a:schemeClr val="dk1"/>
                </a:solidFill>
              </a:rPr>
              <a:t>It only affects TCP</a:t>
            </a:r>
            <a:endParaRPr sz="3500">
              <a:solidFill>
                <a:schemeClr val="dk1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-"/>
            </a:pPr>
            <a:r>
              <a:rPr lang="en" sz="3500">
                <a:solidFill>
                  <a:schemeClr val="dk1"/>
                </a:solidFill>
              </a:rPr>
              <a:t>It’s interface wide, so it affects every connection</a:t>
            </a:r>
            <a:endParaRPr sz="3500">
              <a:solidFill>
                <a:schemeClr val="dk1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-"/>
            </a:pPr>
            <a:r>
              <a:rPr lang="en" sz="3500">
                <a:solidFill>
                  <a:schemeClr val="dk1"/>
                </a:solidFill>
              </a:rPr>
              <a:t>Seems undesirable in some situations (like software kTLS)</a:t>
            </a:r>
            <a:endParaRPr sz="3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/>
          <p:nvPr/>
        </p:nvSpPr>
        <p:spPr>
          <a:xfrm>
            <a:off x="3463200" y="2148450"/>
            <a:ext cx="2217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dk1"/>
                </a:solidFill>
              </a:rPr>
              <a:t>AND…</a:t>
            </a:r>
            <a:endParaRPr b="1"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/>
          <p:nvPr/>
        </p:nvSpPr>
        <p:spPr>
          <a:xfrm>
            <a:off x="417300" y="247500"/>
            <a:ext cx="83094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Other: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-"/>
            </a:pPr>
            <a:r>
              <a:rPr lang="en" sz="2900">
                <a:solidFill>
                  <a:schemeClr val="dk1"/>
                </a:solidFill>
              </a:rPr>
              <a:t>hardware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-"/>
            </a:pPr>
            <a:r>
              <a:rPr lang="en" sz="2900">
                <a:solidFill>
                  <a:schemeClr val="dk1"/>
                </a:solidFill>
              </a:rPr>
              <a:t>kernel features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-"/>
            </a:pPr>
            <a:r>
              <a:rPr lang="en" sz="2900">
                <a:solidFill>
                  <a:schemeClr val="dk1"/>
                </a:solidFill>
              </a:rPr>
              <a:t>application architectures 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-"/>
            </a:pPr>
            <a:r>
              <a:rPr lang="en" sz="2900">
                <a:solidFill>
                  <a:schemeClr val="dk1"/>
                </a:solidFill>
              </a:rPr>
              <a:t>protocols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-"/>
            </a:pPr>
            <a:r>
              <a:rPr lang="en" sz="2900">
                <a:solidFill>
                  <a:schemeClr val="dk1"/>
                </a:solidFill>
              </a:rPr>
              <a:t>address families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Invite interesting use cases which the existing mechanism doesn’t support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ctrTitle"/>
          </p:nvPr>
        </p:nvSpPr>
        <p:spPr>
          <a:xfrm>
            <a:off x="897450" y="1276500"/>
            <a:ext cx="7349100" cy="25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can talk about networking, we need to talk about CPU caches.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2"/>
          <p:cNvSpPr txBox="1"/>
          <p:nvPr/>
        </p:nvSpPr>
        <p:spPr>
          <a:xfrm>
            <a:off x="1376100" y="1925250"/>
            <a:ext cx="6391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An example of a common app architecture pattern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/>
          <p:nvPr/>
        </p:nvSpPr>
        <p:spPr>
          <a:xfrm>
            <a:off x="2661200" y="2301900"/>
            <a:ext cx="1575300" cy="1390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15" name="Google Shape;315;p53"/>
          <p:cNvSpPr/>
          <p:nvPr/>
        </p:nvSpPr>
        <p:spPr>
          <a:xfrm>
            <a:off x="5918250" y="2301900"/>
            <a:ext cx="1685100" cy="1390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3"/>
          <p:cNvSpPr txBox="1"/>
          <p:nvPr/>
        </p:nvSpPr>
        <p:spPr>
          <a:xfrm>
            <a:off x="2581850" y="1460875"/>
            <a:ext cx="189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Reverse proxy</a:t>
            </a:r>
            <a:endParaRPr sz="1800">
              <a:solidFill>
                <a:srgbClr val="FFFF00"/>
              </a:solidFill>
            </a:endParaRPr>
          </a:p>
        </p:txBody>
      </p:sp>
      <p:sp>
        <p:nvSpPr>
          <p:cNvPr id="317" name="Google Shape;317;p53"/>
          <p:cNvSpPr txBox="1"/>
          <p:nvPr/>
        </p:nvSpPr>
        <p:spPr>
          <a:xfrm>
            <a:off x="5934650" y="1460875"/>
            <a:ext cx="1734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Backend app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18" name="Google Shape;318;p53"/>
          <p:cNvSpPr/>
          <p:nvPr/>
        </p:nvSpPr>
        <p:spPr>
          <a:xfrm>
            <a:off x="4457125" y="2691150"/>
            <a:ext cx="1164300" cy="26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3"/>
          <p:cNvSpPr txBox="1"/>
          <p:nvPr/>
        </p:nvSpPr>
        <p:spPr>
          <a:xfrm>
            <a:off x="4297375" y="3051300"/>
            <a:ext cx="148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Unix socket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20" name="Google Shape;320;p53"/>
          <p:cNvSpPr/>
          <p:nvPr/>
        </p:nvSpPr>
        <p:spPr>
          <a:xfrm>
            <a:off x="2374875" y="1030975"/>
            <a:ext cx="5853000" cy="34716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3"/>
          <p:cNvSpPr txBox="1"/>
          <p:nvPr/>
        </p:nvSpPr>
        <p:spPr>
          <a:xfrm>
            <a:off x="6693200" y="543175"/>
            <a:ext cx="15753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One machine</a:t>
            </a:r>
            <a:endParaRPr sz="1800">
              <a:solidFill>
                <a:srgbClr val="FF9900"/>
              </a:solidFill>
            </a:endParaRPr>
          </a:p>
        </p:txBody>
      </p:sp>
      <p:cxnSp>
        <p:nvCxnSpPr>
          <p:cNvPr id="322" name="Google Shape;322;p53"/>
          <p:cNvCxnSpPr/>
          <p:nvPr/>
        </p:nvCxnSpPr>
        <p:spPr>
          <a:xfrm>
            <a:off x="593200" y="2720900"/>
            <a:ext cx="13035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3" name="Google Shape;323;p53"/>
          <p:cNvSpPr txBox="1"/>
          <p:nvPr/>
        </p:nvSpPr>
        <p:spPr>
          <a:xfrm>
            <a:off x="317500" y="2149500"/>
            <a:ext cx="1734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Client requests</a:t>
            </a:r>
            <a:endParaRPr sz="1800">
              <a:solidFill>
                <a:srgbClr val="00FFFF"/>
              </a:solidFill>
            </a:endParaRPr>
          </a:p>
        </p:txBody>
      </p:sp>
      <p:cxnSp>
        <p:nvCxnSpPr>
          <p:cNvPr id="324" name="Google Shape;324;p53"/>
          <p:cNvCxnSpPr/>
          <p:nvPr/>
        </p:nvCxnSpPr>
        <p:spPr>
          <a:xfrm>
            <a:off x="593200" y="3311950"/>
            <a:ext cx="13035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325" name="Google Shape;325;p53"/>
          <p:cNvSpPr txBox="1"/>
          <p:nvPr/>
        </p:nvSpPr>
        <p:spPr>
          <a:xfrm>
            <a:off x="241300" y="3387900"/>
            <a:ext cx="2009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Server responses</a:t>
            </a:r>
            <a:endParaRPr sz="18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 txBox="1"/>
          <p:nvPr/>
        </p:nvSpPr>
        <p:spPr>
          <a:xfrm>
            <a:off x="2029200" y="1648200"/>
            <a:ext cx="5085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What typically happens is…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55"/>
          <p:cNvGrpSpPr/>
          <p:nvPr/>
        </p:nvGrpSpPr>
        <p:grpSpPr>
          <a:xfrm>
            <a:off x="1873675" y="543175"/>
            <a:ext cx="6394825" cy="3919650"/>
            <a:chOff x="1873675" y="543175"/>
            <a:chExt cx="6394825" cy="3919650"/>
          </a:xfrm>
        </p:grpSpPr>
        <p:sp>
          <p:nvSpPr>
            <p:cNvPr id="336" name="Google Shape;336;p55"/>
            <p:cNvSpPr/>
            <p:nvPr/>
          </p:nvSpPr>
          <p:spPr>
            <a:xfrm>
              <a:off x="1873675" y="906925"/>
              <a:ext cx="6331200" cy="35559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5"/>
            <p:cNvSpPr/>
            <p:nvPr/>
          </p:nvSpPr>
          <p:spPr>
            <a:xfrm>
              <a:off x="4457125" y="2691150"/>
              <a:ext cx="1164300" cy="261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5"/>
            <p:cNvSpPr txBox="1"/>
            <p:nvPr/>
          </p:nvSpPr>
          <p:spPr>
            <a:xfrm>
              <a:off x="4297375" y="3051300"/>
              <a:ext cx="14838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Unix socket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339" name="Google Shape;339;p55"/>
            <p:cNvSpPr/>
            <p:nvPr/>
          </p:nvSpPr>
          <p:spPr>
            <a:xfrm>
              <a:off x="2661200" y="2301900"/>
              <a:ext cx="1575300" cy="13908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340" name="Google Shape;340;p55"/>
            <p:cNvSpPr/>
            <p:nvPr/>
          </p:nvSpPr>
          <p:spPr>
            <a:xfrm>
              <a:off x="5918250" y="2301900"/>
              <a:ext cx="1685100" cy="13908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5"/>
            <p:cNvSpPr txBox="1"/>
            <p:nvPr/>
          </p:nvSpPr>
          <p:spPr>
            <a:xfrm>
              <a:off x="2581850" y="1460875"/>
              <a:ext cx="18951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Reverse proxy</a:t>
              </a:r>
              <a:endParaRPr sz="1800">
                <a:solidFill>
                  <a:srgbClr val="FFFF00"/>
                </a:solidFill>
              </a:endParaRPr>
            </a:p>
          </p:txBody>
        </p:sp>
        <p:sp>
          <p:nvSpPr>
            <p:cNvPr id="342" name="Google Shape;342;p55"/>
            <p:cNvSpPr txBox="1"/>
            <p:nvPr/>
          </p:nvSpPr>
          <p:spPr>
            <a:xfrm>
              <a:off x="5934650" y="1460875"/>
              <a:ext cx="17340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Backend app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343" name="Google Shape;343;p55"/>
            <p:cNvSpPr txBox="1"/>
            <p:nvPr/>
          </p:nvSpPr>
          <p:spPr>
            <a:xfrm>
              <a:off x="6693200" y="543175"/>
              <a:ext cx="15753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9900"/>
                  </a:solidFill>
                </a:rPr>
                <a:t>One machine</a:t>
              </a:r>
              <a:endParaRPr sz="1800">
                <a:solidFill>
                  <a:srgbClr val="FF9900"/>
                </a:solidFill>
              </a:endParaRPr>
            </a:p>
          </p:txBody>
        </p:sp>
      </p:grpSp>
      <p:cxnSp>
        <p:nvCxnSpPr>
          <p:cNvPr id="344" name="Google Shape;344;p55"/>
          <p:cNvCxnSpPr/>
          <p:nvPr/>
        </p:nvCxnSpPr>
        <p:spPr>
          <a:xfrm>
            <a:off x="364600" y="2720900"/>
            <a:ext cx="13035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5" name="Google Shape;345;p55"/>
          <p:cNvSpPr txBox="1"/>
          <p:nvPr/>
        </p:nvSpPr>
        <p:spPr>
          <a:xfrm>
            <a:off x="88900" y="2149500"/>
            <a:ext cx="1734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Client requests</a:t>
            </a:r>
            <a:endParaRPr sz="1800">
              <a:solidFill>
                <a:srgbClr val="00FFFF"/>
              </a:solidFill>
            </a:endParaRPr>
          </a:p>
        </p:txBody>
      </p:sp>
      <p:grpSp>
        <p:nvGrpSpPr>
          <p:cNvPr id="346" name="Google Shape;346;p55"/>
          <p:cNvGrpSpPr/>
          <p:nvPr/>
        </p:nvGrpSpPr>
        <p:grpSpPr>
          <a:xfrm>
            <a:off x="4236500" y="1570675"/>
            <a:ext cx="802800" cy="912000"/>
            <a:chOff x="4236500" y="1570675"/>
            <a:chExt cx="802800" cy="912000"/>
          </a:xfrm>
        </p:grpSpPr>
        <p:cxnSp>
          <p:nvCxnSpPr>
            <p:cNvPr id="347" name="Google Shape;347;p55"/>
            <p:cNvCxnSpPr/>
            <p:nvPr/>
          </p:nvCxnSpPr>
          <p:spPr>
            <a:xfrm>
              <a:off x="4236500" y="1876075"/>
              <a:ext cx="802800" cy="6066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48" name="Google Shape;348;p55"/>
            <p:cNvSpPr txBox="1"/>
            <p:nvPr/>
          </p:nvSpPr>
          <p:spPr>
            <a:xfrm>
              <a:off x="4297375" y="1570675"/>
              <a:ext cx="7269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write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349" name="Google Shape;349;p55"/>
          <p:cNvGrpSpPr/>
          <p:nvPr/>
        </p:nvGrpSpPr>
        <p:grpSpPr>
          <a:xfrm>
            <a:off x="5024275" y="1570675"/>
            <a:ext cx="879850" cy="912100"/>
            <a:chOff x="5024275" y="1570675"/>
            <a:chExt cx="879850" cy="912100"/>
          </a:xfrm>
        </p:grpSpPr>
        <p:cxnSp>
          <p:nvCxnSpPr>
            <p:cNvPr id="350" name="Google Shape;350;p55"/>
            <p:cNvCxnSpPr/>
            <p:nvPr/>
          </p:nvCxnSpPr>
          <p:spPr>
            <a:xfrm flipH="1" rot="10800000">
              <a:off x="5177225" y="1818575"/>
              <a:ext cx="726900" cy="664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51" name="Google Shape;351;p55"/>
            <p:cNvSpPr txBox="1"/>
            <p:nvPr/>
          </p:nvSpPr>
          <p:spPr>
            <a:xfrm>
              <a:off x="5024275" y="1570675"/>
              <a:ext cx="7269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read</a:t>
              </a:r>
              <a:endParaRPr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352" name="Google Shape;352;p55"/>
          <p:cNvGrpSpPr/>
          <p:nvPr/>
        </p:nvGrpSpPr>
        <p:grpSpPr>
          <a:xfrm>
            <a:off x="1915900" y="2684875"/>
            <a:ext cx="726900" cy="520025"/>
            <a:chOff x="1915900" y="2684875"/>
            <a:chExt cx="726900" cy="520025"/>
          </a:xfrm>
        </p:grpSpPr>
        <p:cxnSp>
          <p:nvCxnSpPr>
            <p:cNvPr id="353" name="Google Shape;353;p55"/>
            <p:cNvCxnSpPr/>
            <p:nvPr/>
          </p:nvCxnSpPr>
          <p:spPr>
            <a:xfrm>
              <a:off x="1992100" y="2684875"/>
              <a:ext cx="650400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54" name="Google Shape;354;p55"/>
            <p:cNvSpPr txBox="1"/>
            <p:nvPr/>
          </p:nvSpPr>
          <p:spPr>
            <a:xfrm>
              <a:off x="1915900" y="2789700"/>
              <a:ext cx="7269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read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/>
          <p:nvPr/>
        </p:nvSpPr>
        <p:spPr>
          <a:xfrm>
            <a:off x="1304550" y="1648200"/>
            <a:ext cx="6329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Backend app does some processing and generates the response….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57"/>
          <p:cNvGrpSpPr/>
          <p:nvPr/>
        </p:nvGrpSpPr>
        <p:grpSpPr>
          <a:xfrm>
            <a:off x="1896700" y="390775"/>
            <a:ext cx="6371800" cy="4073250"/>
            <a:chOff x="1896700" y="390775"/>
            <a:chExt cx="6371800" cy="4073250"/>
          </a:xfrm>
        </p:grpSpPr>
        <p:sp>
          <p:nvSpPr>
            <p:cNvPr id="365" name="Google Shape;365;p57"/>
            <p:cNvSpPr/>
            <p:nvPr/>
          </p:nvSpPr>
          <p:spPr>
            <a:xfrm>
              <a:off x="1896700" y="790825"/>
              <a:ext cx="6293700" cy="36732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7"/>
            <p:cNvSpPr/>
            <p:nvPr/>
          </p:nvSpPr>
          <p:spPr>
            <a:xfrm>
              <a:off x="2661200" y="2301900"/>
              <a:ext cx="1575300" cy="13908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367" name="Google Shape;367;p57"/>
            <p:cNvSpPr/>
            <p:nvPr/>
          </p:nvSpPr>
          <p:spPr>
            <a:xfrm>
              <a:off x="5918250" y="2301900"/>
              <a:ext cx="1685100" cy="13908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7"/>
            <p:cNvSpPr txBox="1"/>
            <p:nvPr/>
          </p:nvSpPr>
          <p:spPr>
            <a:xfrm>
              <a:off x="2581850" y="1460875"/>
              <a:ext cx="18951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Reverse proxy</a:t>
              </a:r>
              <a:endParaRPr sz="1800">
                <a:solidFill>
                  <a:srgbClr val="FFFF00"/>
                </a:solidFill>
              </a:endParaRPr>
            </a:p>
          </p:txBody>
        </p:sp>
        <p:sp>
          <p:nvSpPr>
            <p:cNvPr id="369" name="Google Shape;369;p57"/>
            <p:cNvSpPr txBox="1"/>
            <p:nvPr/>
          </p:nvSpPr>
          <p:spPr>
            <a:xfrm>
              <a:off x="5934650" y="1460875"/>
              <a:ext cx="17340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Backend app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370" name="Google Shape;370;p57"/>
            <p:cNvSpPr/>
            <p:nvPr/>
          </p:nvSpPr>
          <p:spPr>
            <a:xfrm>
              <a:off x="4457125" y="2691150"/>
              <a:ext cx="1164300" cy="261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7"/>
            <p:cNvSpPr txBox="1"/>
            <p:nvPr/>
          </p:nvSpPr>
          <p:spPr>
            <a:xfrm>
              <a:off x="4297375" y="3051300"/>
              <a:ext cx="14838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Unix socket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372" name="Google Shape;372;p57"/>
            <p:cNvSpPr txBox="1"/>
            <p:nvPr/>
          </p:nvSpPr>
          <p:spPr>
            <a:xfrm>
              <a:off x="6693200" y="390775"/>
              <a:ext cx="15753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9900"/>
                  </a:solidFill>
                </a:rPr>
                <a:t>One machine</a:t>
              </a:r>
              <a:endParaRPr sz="1800">
                <a:solidFill>
                  <a:srgbClr val="FF9900"/>
                </a:solidFill>
              </a:endParaRPr>
            </a:p>
          </p:txBody>
        </p:sp>
      </p:grpSp>
      <p:grpSp>
        <p:nvGrpSpPr>
          <p:cNvPr id="373" name="Google Shape;373;p57"/>
          <p:cNvGrpSpPr/>
          <p:nvPr/>
        </p:nvGrpSpPr>
        <p:grpSpPr>
          <a:xfrm>
            <a:off x="88900" y="2149500"/>
            <a:ext cx="2057400" cy="571400"/>
            <a:chOff x="88900" y="2149500"/>
            <a:chExt cx="2057400" cy="571400"/>
          </a:xfrm>
        </p:grpSpPr>
        <p:cxnSp>
          <p:nvCxnSpPr>
            <p:cNvPr id="374" name="Google Shape;374;p57"/>
            <p:cNvCxnSpPr/>
            <p:nvPr/>
          </p:nvCxnSpPr>
          <p:spPr>
            <a:xfrm>
              <a:off x="364600" y="2720900"/>
              <a:ext cx="1303500" cy="0"/>
            </a:xfrm>
            <a:prstGeom prst="straightConnector1">
              <a:avLst/>
            </a:prstGeom>
            <a:noFill/>
            <a:ln cap="flat" cmpd="sng" w="38100">
              <a:solidFill>
                <a:srgbClr val="00FFFF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375" name="Google Shape;375;p57"/>
            <p:cNvSpPr txBox="1"/>
            <p:nvPr/>
          </p:nvSpPr>
          <p:spPr>
            <a:xfrm>
              <a:off x="88900" y="2149500"/>
              <a:ext cx="20574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FFFF"/>
                  </a:solidFill>
                </a:rPr>
                <a:t>Server response</a:t>
              </a:r>
              <a:endParaRPr sz="1800">
                <a:solidFill>
                  <a:srgbClr val="00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FFFF"/>
                </a:solidFill>
              </a:endParaRPr>
            </a:p>
          </p:txBody>
        </p:sp>
      </p:grpSp>
      <p:grpSp>
        <p:nvGrpSpPr>
          <p:cNvPr id="376" name="Google Shape;376;p57"/>
          <p:cNvGrpSpPr/>
          <p:nvPr/>
        </p:nvGrpSpPr>
        <p:grpSpPr>
          <a:xfrm>
            <a:off x="4236500" y="1570675"/>
            <a:ext cx="863975" cy="912000"/>
            <a:chOff x="4236500" y="1570675"/>
            <a:chExt cx="863975" cy="912000"/>
          </a:xfrm>
        </p:grpSpPr>
        <p:cxnSp>
          <p:nvCxnSpPr>
            <p:cNvPr id="377" name="Google Shape;377;p57"/>
            <p:cNvCxnSpPr/>
            <p:nvPr/>
          </p:nvCxnSpPr>
          <p:spPr>
            <a:xfrm>
              <a:off x="4236500" y="1876075"/>
              <a:ext cx="802800" cy="6066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378" name="Google Shape;378;p57"/>
            <p:cNvSpPr txBox="1"/>
            <p:nvPr/>
          </p:nvSpPr>
          <p:spPr>
            <a:xfrm>
              <a:off x="4373575" y="1570675"/>
              <a:ext cx="7269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read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379" name="Google Shape;379;p57"/>
          <p:cNvGrpSpPr/>
          <p:nvPr/>
        </p:nvGrpSpPr>
        <p:grpSpPr>
          <a:xfrm>
            <a:off x="5024275" y="1570675"/>
            <a:ext cx="879850" cy="912100"/>
            <a:chOff x="5024275" y="1570675"/>
            <a:chExt cx="879850" cy="912100"/>
          </a:xfrm>
        </p:grpSpPr>
        <p:cxnSp>
          <p:nvCxnSpPr>
            <p:cNvPr id="380" name="Google Shape;380;p57"/>
            <p:cNvCxnSpPr/>
            <p:nvPr/>
          </p:nvCxnSpPr>
          <p:spPr>
            <a:xfrm flipH="1" rot="10800000">
              <a:off x="5177225" y="1818575"/>
              <a:ext cx="726900" cy="664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381" name="Google Shape;381;p57"/>
            <p:cNvSpPr txBox="1"/>
            <p:nvPr/>
          </p:nvSpPr>
          <p:spPr>
            <a:xfrm>
              <a:off x="5024275" y="1570675"/>
              <a:ext cx="7269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write</a:t>
              </a:r>
              <a:endParaRPr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382" name="Google Shape;382;p57"/>
          <p:cNvGrpSpPr/>
          <p:nvPr/>
        </p:nvGrpSpPr>
        <p:grpSpPr>
          <a:xfrm>
            <a:off x="1915900" y="2684875"/>
            <a:ext cx="726900" cy="520025"/>
            <a:chOff x="1915900" y="2684875"/>
            <a:chExt cx="726900" cy="520025"/>
          </a:xfrm>
        </p:grpSpPr>
        <p:cxnSp>
          <p:nvCxnSpPr>
            <p:cNvPr id="383" name="Google Shape;383;p57"/>
            <p:cNvCxnSpPr/>
            <p:nvPr/>
          </p:nvCxnSpPr>
          <p:spPr>
            <a:xfrm>
              <a:off x="1915900" y="2684875"/>
              <a:ext cx="650400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384" name="Google Shape;384;p57"/>
            <p:cNvSpPr txBox="1"/>
            <p:nvPr/>
          </p:nvSpPr>
          <p:spPr>
            <a:xfrm>
              <a:off x="1915900" y="2789700"/>
              <a:ext cx="7269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write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8"/>
          <p:cNvSpPr txBox="1"/>
          <p:nvPr/>
        </p:nvSpPr>
        <p:spPr>
          <a:xfrm>
            <a:off x="1407300" y="360175"/>
            <a:ext cx="63294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With lots of buffers being read and written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And thus lots of CPU cache being churned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Even for plain text HTTP, where the proxy doesn’t do much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9"/>
          <p:cNvSpPr txBox="1"/>
          <p:nvPr/>
        </p:nvSpPr>
        <p:spPr>
          <a:xfrm>
            <a:off x="215025" y="817050"/>
            <a:ext cx="8779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Is there a way to do this with: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" sz="3600">
                <a:solidFill>
                  <a:schemeClr val="dk1"/>
                </a:solidFill>
              </a:rPr>
              <a:t>Less data movement (thus less cache churn)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" sz="3600">
                <a:solidFill>
                  <a:schemeClr val="dk1"/>
                </a:solidFill>
              </a:rPr>
              <a:t>For specific connections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" sz="3600">
                <a:solidFill>
                  <a:schemeClr val="dk1"/>
                </a:solidFill>
              </a:rPr>
              <a:t>For more than just TCP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0"/>
          <p:cNvSpPr txBox="1"/>
          <p:nvPr/>
        </p:nvSpPr>
        <p:spPr>
          <a:xfrm>
            <a:off x="724350" y="1094100"/>
            <a:ext cx="7695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What if: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sendmsg was extended to allow the </a:t>
            </a:r>
            <a:r>
              <a:rPr i="1" lang="en" sz="3600">
                <a:solidFill>
                  <a:schemeClr val="dk1"/>
                </a:solidFill>
              </a:rPr>
              <a:t>application</a:t>
            </a:r>
            <a:r>
              <a:rPr lang="en" sz="3600">
                <a:solidFill>
                  <a:schemeClr val="dk1"/>
                </a:solidFill>
              </a:rPr>
              <a:t> to decide when a non-temporal (NT) write is needed?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175" y="152400"/>
            <a:ext cx="595065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1"/>
          <p:cNvSpPr txBox="1"/>
          <p:nvPr/>
        </p:nvSpPr>
        <p:spPr>
          <a:xfrm>
            <a:off x="79125" y="1586700"/>
            <a:ext cx="28962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I submit </a:t>
            </a:r>
            <a:r>
              <a:rPr lang="en" sz="2900" u="sng">
                <a:solidFill>
                  <a:schemeClr val="hlink"/>
                </a:solidFill>
                <a:hlinkClick r:id="rId4"/>
              </a:rPr>
              <a:t>an RFC</a:t>
            </a:r>
            <a:r>
              <a:rPr lang="en" sz="2900">
                <a:solidFill>
                  <a:schemeClr val="dk1"/>
                </a:solidFill>
              </a:rPr>
              <a:t> to add a new sendmsg flag, MSG_NTCOPY.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875" y="80100"/>
            <a:ext cx="664024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2"/>
          <p:cNvSpPr txBox="1"/>
          <p:nvPr/>
        </p:nvSpPr>
        <p:spPr>
          <a:xfrm>
            <a:off x="151600" y="207450"/>
            <a:ext cx="88482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The idea is: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User apps know when they will or won’t need temporal locality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Support more than just TCP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Allow for </a:t>
            </a:r>
            <a:r>
              <a:rPr lang="en" sz="3600">
                <a:solidFill>
                  <a:schemeClr val="dk1"/>
                </a:solidFill>
              </a:rPr>
              <a:t>preservation</a:t>
            </a:r>
            <a:r>
              <a:rPr lang="en" sz="3600">
                <a:solidFill>
                  <a:schemeClr val="dk1"/>
                </a:solidFill>
              </a:rPr>
              <a:t> of CPU cache contents in common app architecture patterns 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3"/>
          <p:cNvSpPr txBox="1"/>
          <p:nvPr/>
        </p:nvSpPr>
        <p:spPr>
          <a:xfrm>
            <a:off x="314525" y="1130300"/>
            <a:ext cx="8509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Let’s look at 1 specific use case with disproportionate benefit: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Plain text http1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4"/>
          <p:cNvSpPr/>
          <p:nvPr/>
        </p:nvSpPr>
        <p:spPr>
          <a:xfrm>
            <a:off x="2889800" y="2301900"/>
            <a:ext cx="1575300" cy="1390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21" name="Google Shape;421;p64"/>
          <p:cNvSpPr/>
          <p:nvPr/>
        </p:nvSpPr>
        <p:spPr>
          <a:xfrm>
            <a:off x="6146850" y="2301900"/>
            <a:ext cx="1685100" cy="1390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64"/>
          <p:cNvSpPr txBox="1"/>
          <p:nvPr/>
        </p:nvSpPr>
        <p:spPr>
          <a:xfrm>
            <a:off x="2810450" y="1460875"/>
            <a:ext cx="189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Reverse proxy</a:t>
            </a:r>
            <a:endParaRPr sz="1800">
              <a:solidFill>
                <a:srgbClr val="FFFF00"/>
              </a:solidFill>
            </a:endParaRPr>
          </a:p>
        </p:txBody>
      </p:sp>
      <p:sp>
        <p:nvSpPr>
          <p:cNvPr id="423" name="Google Shape;423;p64"/>
          <p:cNvSpPr txBox="1"/>
          <p:nvPr/>
        </p:nvSpPr>
        <p:spPr>
          <a:xfrm>
            <a:off x="6163250" y="1460875"/>
            <a:ext cx="1734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Backend app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424" name="Google Shape;424;p64"/>
          <p:cNvSpPr/>
          <p:nvPr/>
        </p:nvSpPr>
        <p:spPr>
          <a:xfrm>
            <a:off x="4685725" y="2691150"/>
            <a:ext cx="1164300" cy="26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64"/>
          <p:cNvSpPr txBox="1"/>
          <p:nvPr/>
        </p:nvSpPr>
        <p:spPr>
          <a:xfrm>
            <a:off x="4525975" y="3051300"/>
            <a:ext cx="148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Unix socket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6" name="Google Shape;426;p64"/>
          <p:cNvSpPr/>
          <p:nvPr/>
        </p:nvSpPr>
        <p:spPr>
          <a:xfrm>
            <a:off x="2603475" y="1030975"/>
            <a:ext cx="5853000" cy="34716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64"/>
          <p:cNvSpPr txBox="1"/>
          <p:nvPr/>
        </p:nvSpPr>
        <p:spPr>
          <a:xfrm>
            <a:off x="6921800" y="543175"/>
            <a:ext cx="15753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One machine</a:t>
            </a:r>
            <a:endParaRPr sz="1800">
              <a:solidFill>
                <a:srgbClr val="FF9900"/>
              </a:solidFill>
            </a:endParaRPr>
          </a:p>
        </p:txBody>
      </p:sp>
      <p:cxnSp>
        <p:nvCxnSpPr>
          <p:cNvPr id="428" name="Google Shape;428;p64"/>
          <p:cNvCxnSpPr/>
          <p:nvPr/>
        </p:nvCxnSpPr>
        <p:spPr>
          <a:xfrm>
            <a:off x="593200" y="2720900"/>
            <a:ext cx="13035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9" name="Google Shape;429;p64"/>
          <p:cNvSpPr txBox="1"/>
          <p:nvPr/>
        </p:nvSpPr>
        <p:spPr>
          <a:xfrm>
            <a:off x="241300" y="2195900"/>
            <a:ext cx="2340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FF"/>
                </a:solidFill>
              </a:rPr>
              <a:t>plain text h1 requests</a:t>
            </a:r>
            <a:endParaRPr sz="1700">
              <a:solidFill>
                <a:srgbClr val="00FFFF"/>
              </a:solidFill>
            </a:endParaRPr>
          </a:p>
        </p:txBody>
      </p:sp>
      <p:cxnSp>
        <p:nvCxnSpPr>
          <p:cNvPr id="430" name="Google Shape;430;p64"/>
          <p:cNvCxnSpPr/>
          <p:nvPr/>
        </p:nvCxnSpPr>
        <p:spPr>
          <a:xfrm>
            <a:off x="593200" y="3311950"/>
            <a:ext cx="13035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431" name="Google Shape;431;p64"/>
          <p:cNvSpPr txBox="1"/>
          <p:nvPr/>
        </p:nvSpPr>
        <p:spPr>
          <a:xfrm>
            <a:off x="409000" y="3576300"/>
            <a:ext cx="20052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Plain text </a:t>
            </a:r>
            <a:r>
              <a:rPr lang="en" sz="1800">
                <a:solidFill>
                  <a:srgbClr val="00FFFF"/>
                </a:solidFill>
              </a:rPr>
              <a:t>h1 responses</a:t>
            </a:r>
            <a:endParaRPr sz="18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1873675" y="543175"/>
            <a:ext cx="6394825" cy="3919650"/>
            <a:chOff x="1873675" y="543175"/>
            <a:chExt cx="6394825" cy="3919650"/>
          </a:xfrm>
        </p:grpSpPr>
        <p:sp>
          <p:nvSpPr>
            <p:cNvPr id="437" name="Google Shape;437;p65"/>
            <p:cNvSpPr/>
            <p:nvPr/>
          </p:nvSpPr>
          <p:spPr>
            <a:xfrm>
              <a:off x="1873675" y="906925"/>
              <a:ext cx="6331200" cy="35559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4457125" y="2691150"/>
              <a:ext cx="1164300" cy="261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65"/>
            <p:cNvSpPr txBox="1"/>
            <p:nvPr/>
          </p:nvSpPr>
          <p:spPr>
            <a:xfrm>
              <a:off x="4297375" y="3051300"/>
              <a:ext cx="14838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Unix socket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440" name="Google Shape;440;p65"/>
            <p:cNvSpPr/>
            <p:nvPr/>
          </p:nvSpPr>
          <p:spPr>
            <a:xfrm>
              <a:off x="2661200" y="2301900"/>
              <a:ext cx="1575300" cy="13908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441" name="Google Shape;441;p65"/>
            <p:cNvSpPr/>
            <p:nvPr/>
          </p:nvSpPr>
          <p:spPr>
            <a:xfrm>
              <a:off x="5918250" y="2301900"/>
              <a:ext cx="1685100" cy="13908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65"/>
            <p:cNvSpPr txBox="1"/>
            <p:nvPr/>
          </p:nvSpPr>
          <p:spPr>
            <a:xfrm>
              <a:off x="2581850" y="1460875"/>
              <a:ext cx="18951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Reverse proxy</a:t>
              </a:r>
              <a:endParaRPr sz="1800">
                <a:solidFill>
                  <a:srgbClr val="FFFF00"/>
                </a:solidFill>
              </a:endParaRPr>
            </a:p>
          </p:txBody>
        </p:sp>
        <p:sp>
          <p:nvSpPr>
            <p:cNvPr id="443" name="Google Shape;443;p65"/>
            <p:cNvSpPr txBox="1"/>
            <p:nvPr/>
          </p:nvSpPr>
          <p:spPr>
            <a:xfrm>
              <a:off x="5934650" y="1460875"/>
              <a:ext cx="17340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Backend app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444" name="Google Shape;444;p65"/>
            <p:cNvSpPr txBox="1"/>
            <p:nvPr/>
          </p:nvSpPr>
          <p:spPr>
            <a:xfrm>
              <a:off x="6693200" y="543175"/>
              <a:ext cx="15753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9900"/>
                  </a:solidFill>
                </a:rPr>
                <a:t>One machine</a:t>
              </a:r>
              <a:endParaRPr sz="1800">
                <a:solidFill>
                  <a:srgbClr val="FF9900"/>
                </a:solidFill>
              </a:endParaRPr>
            </a:p>
          </p:txBody>
        </p:sp>
      </p:grpSp>
      <p:cxnSp>
        <p:nvCxnSpPr>
          <p:cNvPr id="445" name="Google Shape;445;p65"/>
          <p:cNvCxnSpPr/>
          <p:nvPr/>
        </p:nvCxnSpPr>
        <p:spPr>
          <a:xfrm>
            <a:off x="288400" y="2720900"/>
            <a:ext cx="13035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6" name="Google Shape;446;p65"/>
          <p:cNvSpPr txBox="1"/>
          <p:nvPr/>
        </p:nvSpPr>
        <p:spPr>
          <a:xfrm>
            <a:off x="88900" y="1920900"/>
            <a:ext cx="1734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Client h1 plain text requests</a:t>
            </a:r>
            <a:endParaRPr sz="1800">
              <a:solidFill>
                <a:srgbClr val="00FFFF"/>
              </a:solidFill>
            </a:endParaRPr>
          </a:p>
        </p:txBody>
      </p:sp>
      <p:grpSp>
        <p:nvGrpSpPr>
          <p:cNvPr id="447" name="Google Shape;447;p65"/>
          <p:cNvGrpSpPr/>
          <p:nvPr/>
        </p:nvGrpSpPr>
        <p:grpSpPr>
          <a:xfrm>
            <a:off x="4236500" y="1570675"/>
            <a:ext cx="802800" cy="912000"/>
            <a:chOff x="4236500" y="1570675"/>
            <a:chExt cx="802800" cy="912000"/>
          </a:xfrm>
        </p:grpSpPr>
        <p:cxnSp>
          <p:nvCxnSpPr>
            <p:cNvPr id="448" name="Google Shape;448;p65"/>
            <p:cNvCxnSpPr/>
            <p:nvPr/>
          </p:nvCxnSpPr>
          <p:spPr>
            <a:xfrm>
              <a:off x="4236500" y="1876075"/>
              <a:ext cx="802800" cy="6066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49" name="Google Shape;449;p65"/>
            <p:cNvSpPr txBox="1"/>
            <p:nvPr/>
          </p:nvSpPr>
          <p:spPr>
            <a:xfrm>
              <a:off x="4297375" y="1570675"/>
              <a:ext cx="7269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write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450" name="Google Shape;450;p65"/>
          <p:cNvGrpSpPr/>
          <p:nvPr/>
        </p:nvGrpSpPr>
        <p:grpSpPr>
          <a:xfrm>
            <a:off x="5024275" y="1570675"/>
            <a:ext cx="879850" cy="912100"/>
            <a:chOff x="5024275" y="1570675"/>
            <a:chExt cx="879850" cy="912100"/>
          </a:xfrm>
        </p:grpSpPr>
        <p:cxnSp>
          <p:nvCxnSpPr>
            <p:cNvPr id="451" name="Google Shape;451;p65"/>
            <p:cNvCxnSpPr/>
            <p:nvPr/>
          </p:nvCxnSpPr>
          <p:spPr>
            <a:xfrm flipH="1" rot="10800000">
              <a:off x="5177225" y="1818575"/>
              <a:ext cx="726900" cy="6642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52" name="Google Shape;452;p65"/>
            <p:cNvSpPr txBox="1"/>
            <p:nvPr/>
          </p:nvSpPr>
          <p:spPr>
            <a:xfrm>
              <a:off x="5024275" y="1570675"/>
              <a:ext cx="7269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read</a:t>
              </a:r>
              <a:endParaRPr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453" name="Google Shape;453;p65"/>
          <p:cNvGrpSpPr/>
          <p:nvPr/>
        </p:nvGrpSpPr>
        <p:grpSpPr>
          <a:xfrm>
            <a:off x="1915900" y="2684875"/>
            <a:ext cx="726900" cy="520025"/>
            <a:chOff x="1915900" y="2684875"/>
            <a:chExt cx="726900" cy="520025"/>
          </a:xfrm>
        </p:grpSpPr>
        <p:cxnSp>
          <p:nvCxnSpPr>
            <p:cNvPr id="454" name="Google Shape;454;p65"/>
            <p:cNvCxnSpPr/>
            <p:nvPr/>
          </p:nvCxnSpPr>
          <p:spPr>
            <a:xfrm>
              <a:off x="1992100" y="2684875"/>
              <a:ext cx="650400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55" name="Google Shape;455;p65"/>
            <p:cNvSpPr txBox="1"/>
            <p:nvPr/>
          </p:nvSpPr>
          <p:spPr>
            <a:xfrm>
              <a:off x="1915900" y="2789700"/>
              <a:ext cx="7269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read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6"/>
          <p:cNvSpPr txBox="1"/>
          <p:nvPr/>
        </p:nvSpPr>
        <p:spPr>
          <a:xfrm>
            <a:off x="297275" y="540000"/>
            <a:ext cx="8655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The backend app “knows” the request is plain text h1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Using the RFC, we can avoid dirtying the cache and save memory bandwidth: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sendmsg(unix_fd, msg, MSG_NTCOPY)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67"/>
          <p:cNvGrpSpPr/>
          <p:nvPr/>
        </p:nvGrpSpPr>
        <p:grpSpPr>
          <a:xfrm>
            <a:off x="1458693" y="398575"/>
            <a:ext cx="6986679" cy="4073250"/>
            <a:chOff x="1458693" y="398575"/>
            <a:chExt cx="6986679" cy="4073250"/>
          </a:xfrm>
        </p:grpSpPr>
        <p:sp>
          <p:nvSpPr>
            <p:cNvPr id="466" name="Google Shape;466;p67"/>
            <p:cNvSpPr/>
            <p:nvPr/>
          </p:nvSpPr>
          <p:spPr>
            <a:xfrm>
              <a:off x="1458693" y="798625"/>
              <a:ext cx="6901042" cy="36732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7"/>
            <p:cNvSpPr/>
            <p:nvPr/>
          </p:nvSpPr>
          <p:spPr>
            <a:xfrm>
              <a:off x="2810542" y="2216088"/>
              <a:ext cx="1727400" cy="13908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468" name="Google Shape;468;p67"/>
            <p:cNvSpPr/>
            <p:nvPr/>
          </p:nvSpPr>
          <p:spPr>
            <a:xfrm>
              <a:off x="6454248" y="2134350"/>
              <a:ext cx="1847700" cy="13908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67"/>
            <p:cNvSpPr txBox="1"/>
            <p:nvPr/>
          </p:nvSpPr>
          <p:spPr>
            <a:xfrm>
              <a:off x="2854852" y="3772100"/>
              <a:ext cx="17274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Reverse proxy</a:t>
              </a:r>
              <a:endParaRPr sz="1800">
                <a:solidFill>
                  <a:srgbClr val="FFFF00"/>
                </a:solidFill>
              </a:endParaRPr>
            </a:p>
          </p:txBody>
        </p:sp>
        <p:sp>
          <p:nvSpPr>
            <p:cNvPr id="470" name="Google Shape;470;p67"/>
            <p:cNvSpPr txBox="1"/>
            <p:nvPr/>
          </p:nvSpPr>
          <p:spPr>
            <a:xfrm>
              <a:off x="6655999" y="3717200"/>
              <a:ext cx="16269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Backend app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471" name="Google Shape;471;p67"/>
            <p:cNvSpPr/>
            <p:nvPr/>
          </p:nvSpPr>
          <p:spPr>
            <a:xfrm>
              <a:off x="4600925" y="2678200"/>
              <a:ext cx="1727400" cy="261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67"/>
            <p:cNvSpPr txBox="1"/>
            <p:nvPr/>
          </p:nvSpPr>
          <p:spPr>
            <a:xfrm>
              <a:off x="4682658" y="3000150"/>
              <a:ext cx="16269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Unix socket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473" name="Google Shape;473;p67"/>
            <p:cNvSpPr txBox="1"/>
            <p:nvPr/>
          </p:nvSpPr>
          <p:spPr>
            <a:xfrm>
              <a:off x="6718055" y="398575"/>
              <a:ext cx="1727316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9900"/>
                  </a:solidFill>
                </a:rPr>
                <a:t>One machine</a:t>
              </a:r>
              <a:endParaRPr sz="1800">
                <a:solidFill>
                  <a:srgbClr val="FF9900"/>
                </a:solidFill>
              </a:endParaRPr>
            </a:p>
          </p:txBody>
        </p:sp>
      </p:grpSp>
      <p:grpSp>
        <p:nvGrpSpPr>
          <p:cNvPr id="474" name="Google Shape;474;p67"/>
          <p:cNvGrpSpPr/>
          <p:nvPr/>
        </p:nvGrpSpPr>
        <p:grpSpPr>
          <a:xfrm>
            <a:off x="88904" y="2149500"/>
            <a:ext cx="1346774" cy="571400"/>
            <a:chOff x="88900" y="2149500"/>
            <a:chExt cx="2057400" cy="571400"/>
          </a:xfrm>
        </p:grpSpPr>
        <p:cxnSp>
          <p:nvCxnSpPr>
            <p:cNvPr id="475" name="Google Shape;475;p67"/>
            <p:cNvCxnSpPr/>
            <p:nvPr/>
          </p:nvCxnSpPr>
          <p:spPr>
            <a:xfrm>
              <a:off x="131786" y="2720900"/>
              <a:ext cx="1303500" cy="0"/>
            </a:xfrm>
            <a:prstGeom prst="straightConnector1">
              <a:avLst/>
            </a:prstGeom>
            <a:noFill/>
            <a:ln cap="flat" cmpd="sng" w="38100">
              <a:solidFill>
                <a:srgbClr val="00FFFF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476" name="Google Shape;476;p67"/>
            <p:cNvSpPr txBox="1"/>
            <p:nvPr/>
          </p:nvSpPr>
          <p:spPr>
            <a:xfrm>
              <a:off x="88900" y="2149500"/>
              <a:ext cx="20574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FFFF"/>
                  </a:solidFill>
                </a:rPr>
                <a:t>response</a:t>
              </a:r>
              <a:endParaRPr sz="1800">
                <a:solidFill>
                  <a:srgbClr val="00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FFFF"/>
                </a:solidFill>
              </a:endParaRPr>
            </a:p>
          </p:txBody>
        </p:sp>
      </p:grpSp>
      <p:grpSp>
        <p:nvGrpSpPr>
          <p:cNvPr id="477" name="Google Shape;477;p67"/>
          <p:cNvGrpSpPr/>
          <p:nvPr/>
        </p:nvGrpSpPr>
        <p:grpSpPr>
          <a:xfrm>
            <a:off x="5464625" y="1723362"/>
            <a:ext cx="2563004" cy="954838"/>
            <a:chOff x="5250782" y="1723350"/>
            <a:chExt cx="2776518" cy="947636"/>
          </a:xfrm>
        </p:grpSpPr>
        <p:cxnSp>
          <p:nvCxnSpPr>
            <p:cNvPr id="478" name="Google Shape;478;p67"/>
            <p:cNvCxnSpPr>
              <a:stCxn id="471" idx="0"/>
              <a:endCxn id="479" idx="1"/>
            </p:cNvCxnSpPr>
            <p:nvPr/>
          </p:nvCxnSpPr>
          <p:spPr>
            <a:xfrm flipH="1" rot="10800000">
              <a:off x="5250782" y="1930886"/>
              <a:ext cx="932400" cy="7401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479" name="Google Shape;479;p67"/>
            <p:cNvSpPr txBox="1"/>
            <p:nvPr/>
          </p:nvSpPr>
          <p:spPr>
            <a:xfrm>
              <a:off x="6183200" y="1723350"/>
              <a:ext cx="18441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AutoNum type="arabicPeriod"/>
              </a:pPr>
              <a:r>
                <a:rPr lang="en" sz="1800">
                  <a:solidFill>
                    <a:srgbClr val="FF0000"/>
                  </a:solidFill>
                </a:rPr>
                <a:t>NT write</a:t>
              </a:r>
              <a:endParaRPr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480" name="Google Shape;480;p67"/>
          <p:cNvGrpSpPr/>
          <p:nvPr/>
        </p:nvGrpSpPr>
        <p:grpSpPr>
          <a:xfrm>
            <a:off x="1435678" y="2412000"/>
            <a:ext cx="1562197" cy="1026250"/>
            <a:chOff x="1435678" y="2412000"/>
            <a:chExt cx="1562197" cy="1026250"/>
          </a:xfrm>
        </p:grpSpPr>
        <p:cxnSp>
          <p:nvCxnSpPr>
            <p:cNvPr id="481" name="Google Shape;481;p67"/>
            <p:cNvCxnSpPr>
              <a:stCxn id="476" idx="3"/>
            </p:cNvCxnSpPr>
            <p:nvPr/>
          </p:nvCxnSpPr>
          <p:spPr>
            <a:xfrm>
              <a:off x="1435678" y="2412000"/>
              <a:ext cx="673500" cy="2730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482" name="Google Shape;482;p67"/>
            <p:cNvSpPr txBox="1"/>
            <p:nvPr/>
          </p:nvSpPr>
          <p:spPr>
            <a:xfrm>
              <a:off x="1599575" y="2745850"/>
              <a:ext cx="1398300" cy="6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NT write</a:t>
              </a:r>
              <a:r>
                <a:rPr lang="en" sz="1800">
                  <a:solidFill>
                    <a:srgbClr val="FFFF00"/>
                  </a:solidFill>
                </a:rPr>
                <a:t> headers to</a:t>
              </a:r>
              <a:endParaRPr sz="1800">
                <a:solidFill>
                  <a:srgbClr val="FFFF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c</a:t>
              </a:r>
              <a:r>
                <a:rPr lang="en" sz="1800">
                  <a:solidFill>
                    <a:srgbClr val="FFFF00"/>
                  </a:solidFill>
                </a:rPr>
                <a:t>lient socket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483" name="Google Shape;483;p67"/>
          <p:cNvGrpSpPr/>
          <p:nvPr/>
        </p:nvGrpSpPr>
        <p:grpSpPr>
          <a:xfrm>
            <a:off x="3161983" y="813775"/>
            <a:ext cx="1626900" cy="756888"/>
            <a:chOff x="3161983" y="813775"/>
            <a:chExt cx="1626900" cy="756888"/>
          </a:xfrm>
        </p:grpSpPr>
        <p:sp>
          <p:nvSpPr>
            <p:cNvPr id="484" name="Google Shape;484;p67"/>
            <p:cNvSpPr/>
            <p:nvPr/>
          </p:nvSpPr>
          <p:spPr>
            <a:xfrm>
              <a:off x="3283612" y="1309063"/>
              <a:ext cx="1276800" cy="2616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7"/>
            <p:cNvSpPr txBox="1"/>
            <p:nvPr/>
          </p:nvSpPr>
          <p:spPr>
            <a:xfrm>
              <a:off x="3161983" y="813775"/>
              <a:ext cx="16269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</a:rPr>
                <a:t>Pipe buffer</a:t>
              </a:r>
              <a:endParaRPr sz="1800">
                <a:solidFill>
                  <a:schemeClr val="accent6"/>
                </a:solidFill>
              </a:endParaRPr>
            </a:p>
          </p:txBody>
        </p:sp>
      </p:grpSp>
      <p:grpSp>
        <p:nvGrpSpPr>
          <p:cNvPr id="486" name="Google Shape;486;p67"/>
          <p:cNvGrpSpPr/>
          <p:nvPr/>
        </p:nvGrpSpPr>
        <p:grpSpPr>
          <a:xfrm>
            <a:off x="4785725" y="1224925"/>
            <a:ext cx="2310425" cy="1453275"/>
            <a:chOff x="4785725" y="1224925"/>
            <a:chExt cx="2310425" cy="1453275"/>
          </a:xfrm>
        </p:grpSpPr>
        <p:cxnSp>
          <p:nvCxnSpPr>
            <p:cNvPr id="487" name="Google Shape;487;p67"/>
            <p:cNvCxnSpPr>
              <a:endCxn id="471" idx="0"/>
            </p:cNvCxnSpPr>
            <p:nvPr/>
          </p:nvCxnSpPr>
          <p:spPr>
            <a:xfrm>
              <a:off x="4785725" y="1603300"/>
              <a:ext cx="678900" cy="10749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488" name="Google Shape;488;p67"/>
            <p:cNvSpPr txBox="1"/>
            <p:nvPr/>
          </p:nvSpPr>
          <p:spPr>
            <a:xfrm>
              <a:off x="4882450" y="1224925"/>
              <a:ext cx="22137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2. Splice to pipe buf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489" name="Google Shape;489;p67"/>
          <p:cNvGrpSpPr/>
          <p:nvPr/>
        </p:nvGrpSpPr>
        <p:grpSpPr>
          <a:xfrm>
            <a:off x="1435678" y="1204975"/>
            <a:ext cx="1844100" cy="1207025"/>
            <a:chOff x="1435678" y="1204975"/>
            <a:chExt cx="1844100" cy="1207025"/>
          </a:xfrm>
        </p:grpSpPr>
        <p:cxnSp>
          <p:nvCxnSpPr>
            <p:cNvPr id="490" name="Google Shape;490;p67"/>
            <p:cNvCxnSpPr>
              <a:stCxn id="476" idx="3"/>
            </p:cNvCxnSpPr>
            <p:nvPr/>
          </p:nvCxnSpPr>
          <p:spPr>
            <a:xfrm flipH="1" rot="10800000">
              <a:off x="1435678" y="1449900"/>
              <a:ext cx="1844100" cy="9621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491" name="Google Shape;491;p67"/>
            <p:cNvSpPr txBox="1"/>
            <p:nvPr/>
          </p:nvSpPr>
          <p:spPr>
            <a:xfrm>
              <a:off x="1494025" y="1204975"/>
              <a:ext cx="17274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s</a:t>
              </a:r>
              <a:r>
                <a:rPr lang="en" sz="1800">
                  <a:solidFill>
                    <a:srgbClr val="FFFF00"/>
                  </a:solidFill>
                </a:rPr>
                <a:t>plice to client socket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8"/>
          <p:cNvSpPr txBox="1"/>
          <p:nvPr/>
        </p:nvSpPr>
        <p:spPr>
          <a:xfrm>
            <a:off x="322875" y="497525"/>
            <a:ext cx="8655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The backend “knows” the request is plain text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Backend uses a non-temporal write to the unix socket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Reverse proxy uses: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lphaLcPeriod"/>
            </a:pPr>
            <a:r>
              <a:rPr lang="en" sz="3600">
                <a:solidFill>
                  <a:schemeClr val="dk1"/>
                </a:solidFill>
              </a:rPr>
              <a:t>Non-temporal write for headers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lphaLcPeriod"/>
            </a:pPr>
            <a:r>
              <a:rPr lang="en" sz="3600">
                <a:solidFill>
                  <a:schemeClr val="dk1"/>
                </a:solidFill>
              </a:rPr>
              <a:t>s</a:t>
            </a:r>
            <a:r>
              <a:rPr lang="en" sz="3600">
                <a:solidFill>
                  <a:schemeClr val="dk1"/>
                </a:solidFill>
              </a:rPr>
              <a:t>plice for the body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9"/>
          <p:cNvSpPr txBox="1"/>
          <p:nvPr/>
        </p:nvSpPr>
        <p:spPr>
          <a:xfrm>
            <a:off x="2846250" y="2202300"/>
            <a:ext cx="345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And so ….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0"/>
          <p:cNvSpPr txBox="1"/>
          <p:nvPr/>
        </p:nvSpPr>
        <p:spPr>
          <a:xfrm>
            <a:off x="322875" y="726125"/>
            <a:ext cx="8655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In this </a:t>
            </a:r>
            <a:r>
              <a:rPr lang="en" sz="3600">
                <a:solidFill>
                  <a:schemeClr val="dk1"/>
                </a:solidFill>
              </a:rPr>
              <a:t>particular</a:t>
            </a:r>
            <a:r>
              <a:rPr lang="en" sz="3600">
                <a:solidFill>
                  <a:schemeClr val="dk1"/>
                </a:solidFill>
              </a:rPr>
              <a:t> scenario, we avoid disrupting the cache: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NT-write from backend to unix socket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NT-write from reverse proxy to client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" sz="3600">
                <a:solidFill>
                  <a:schemeClr val="dk1"/>
                </a:solidFill>
              </a:rPr>
              <a:t>s</a:t>
            </a:r>
            <a:r>
              <a:rPr lang="en" sz="3600">
                <a:solidFill>
                  <a:schemeClr val="dk1"/>
                </a:solidFill>
              </a:rPr>
              <a:t>plice the body from pipebuf to client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1"/>
          <p:cNvSpPr txBox="1"/>
          <p:nvPr/>
        </p:nvSpPr>
        <p:spPr>
          <a:xfrm>
            <a:off x="244050" y="1371150"/>
            <a:ext cx="8655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The entire time the CPU cache remains undisturbed as much as possible.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Hot application data stays resident.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ctrTitle"/>
          </p:nvPr>
        </p:nvSpPr>
        <p:spPr>
          <a:xfrm>
            <a:off x="288450" y="2040900"/>
            <a:ext cx="8567100" cy="10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lstopo --of png &gt; blah.png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2"/>
          <p:cNvSpPr txBox="1"/>
          <p:nvPr/>
        </p:nvSpPr>
        <p:spPr>
          <a:xfrm>
            <a:off x="1991250" y="2202300"/>
            <a:ext cx="516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OK what about TLS ?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3"/>
          <p:cNvGrpSpPr/>
          <p:nvPr/>
        </p:nvGrpSpPr>
        <p:grpSpPr>
          <a:xfrm>
            <a:off x="1150618" y="442358"/>
            <a:ext cx="7382213" cy="4124980"/>
            <a:chOff x="1458693" y="398575"/>
            <a:chExt cx="6986762" cy="4073250"/>
          </a:xfrm>
        </p:grpSpPr>
        <p:sp>
          <p:nvSpPr>
            <p:cNvPr id="522" name="Google Shape;522;p73"/>
            <p:cNvSpPr/>
            <p:nvPr/>
          </p:nvSpPr>
          <p:spPr>
            <a:xfrm>
              <a:off x="1458693" y="798625"/>
              <a:ext cx="6900900" cy="3673200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3"/>
            <p:cNvSpPr/>
            <p:nvPr/>
          </p:nvSpPr>
          <p:spPr>
            <a:xfrm>
              <a:off x="2810542" y="2216088"/>
              <a:ext cx="1727400" cy="13908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00"/>
                </a:solidFill>
              </a:endParaRPr>
            </a:p>
          </p:txBody>
        </p:sp>
        <p:sp>
          <p:nvSpPr>
            <p:cNvPr id="524" name="Google Shape;524;p73"/>
            <p:cNvSpPr/>
            <p:nvPr/>
          </p:nvSpPr>
          <p:spPr>
            <a:xfrm>
              <a:off x="6454248" y="2134350"/>
              <a:ext cx="1847700" cy="13908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3"/>
            <p:cNvSpPr txBox="1"/>
            <p:nvPr/>
          </p:nvSpPr>
          <p:spPr>
            <a:xfrm>
              <a:off x="2854852" y="3772100"/>
              <a:ext cx="17274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Reverse proxy</a:t>
              </a:r>
              <a:endParaRPr sz="1800">
                <a:solidFill>
                  <a:srgbClr val="FFFF00"/>
                </a:solidFill>
              </a:endParaRPr>
            </a:p>
          </p:txBody>
        </p:sp>
        <p:sp>
          <p:nvSpPr>
            <p:cNvPr id="526" name="Google Shape;526;p73"/>
            <p:cNvSpPr txBox="1"/>
            <p:nvPr/>
          </p:nvSpPr>
          <p:spPr>
            <a:xfrm>
              <a:off x="6655999" y="3717200"/>
              <a:ext cx="16269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Backend app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527" name="Google Shape;527;p73"/>
            <p:cNvSpPr/>
            <p:nvPr/>
          </p:nvSpPr>
          <p:spPr>
            <a:xfrm>
              <a:off x="4600925" y="2678200"/>
              <a:ext cx="1727400" cy="261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3"/>
            <p:cNvSpPr txBox="1"/>
            <p:nvPr/>
          </p:nvSpPr>
          <p:spPr>
            <a:xfrm>
              <a:off x="4682658" y="3000150"/>
              <a:ext cx="16269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</a:rPr>
                <a:t>Unix socket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73"/>
            <p:cNvSpPr txBox="1"/>
            <p:nvPr/>
          </p:nvSpPr>
          <p:spPr>
            <a:xfrm>
              <a:off x="6718055" y="398575"/>
              <a:ext cx="17274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9900"/>
                  </a:solidFill>
                </a:rPr>
                <a:t>One machine</a:t>
              </a:r>
              <a:endParaRPr sz="1800">
                <a:solidFill>
                  <a:srgbClr val="FF9900"/>
                </a:solidFill>
              </a:endParaRPr>
            </a:p>
          </p:txBody>
        </p:sp>
      </p:grpSp>
      <p:grpSp>
        <p:nvGrpSpPr>
          <p:cNvPr id="530" name="Google Shape;530;p73"/>
          <p:cNvGrpSpPr/>
          <p:nvPr/>
        </p:nvGrpSpPr>
        <p:grpSpPr>
          <a:xfrm>
            <a:off x="88904" y="2149500"/>
            <a:ext cx="1346774" cy="571400"/>
            <a:chOff x="88900" y="2149500"/>
            <a:chExt cx="2057400" cy="571400"/>
          </a:xfrm>
        </p:grpSpPr>
        <p:cxnSp>
          <p:nvCxnSpPr>
            <p:cNvPr id="531" name="Google Shape;531;p73"/>
            <p:cNvCxnSpPr/>
            <p:nvPr/>
          </p:nvCxnSpPr>
          <p:spPr>
            <a:xfrm>
              <a:off x="131786" y="2720900"/>
              <a:ext cx="1303500" cy="0"/>
            </a:xfrm>
            <a:prstGeom prst="straightConnector1">
              <a:avLst/>
            </a:prstGeom>
            <a:noFill/>
            <a:ln cap="flat" cmpd="sng" w="38100">
              <a:solidFill>
                <a:srgbClr val="00FFFF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532" name="Google Shape;532;p73"/>
            <p:cNvSpPr txBox="1"/>
            <p:nvPr/>
          </p:nvSpPr>
          <p:spPr>
            <a:xfrm>
              <a:off x="88900" y="2149500"/>
              <a:ext cx="20574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FFFF"/>
                  </a:solidFill>
                </a:rPr>
                <a:t>response</a:t>
              </a:r>
              <a:endParaRPr sz="1800">
                <a:solidFill>
                  <a:srgbClr val="00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FFFF"/>
                </a:solidFill>
              </a:endParaRPr>
            </a:p>
          </p:txBody>
        </p:sp>
      </p:grpSp>
      <p:grpSp>
        <p:nvGrpSpPr>
          <p:cNvPr id="533" name="Google Shape;533;p73"/>
          <p:cNvGrpSpPr/>
          <p:nvPr/>
        </p:nvGrpSpPr>
        <p:grpSpPr>
          <a:xfrm>
            <a:off x="5383286" y="1723362"/>
            <a:ext cx="2644343" cy="1027572"/>
            <a:chOff x="5162667" y="1723350"/>
            <a:chExt cx="2864633" cy="1019822"/>
          </a:xfrm>
        </p:grpSpPr>
        <p:cxnSp>
          <p:nvCxnSpPr>
            <p:cNvPr id="534" name="Google Shape;534;p73"/>
            <p:cNvCxnSpPr>
              <a:stCxn id="527" idx="0"/>
              <a:endCxn id="535" idx="1"/>
            </p:cNvCxnSpPr>
            <p:nvPr/>
          </p:nvCxnSpPr>
          <p:spPr>
            <a:xfrm flipH="1" rot="10800000">
              <a:off x="5162667" y="1931072"/>
              <a:ext cx="1020600" cy="8121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535" name="Google Shape;535;p73"/>
            <p:cNvSpPr txBox="1"/>
            <p:nvPr/>
          </p:nvSpPr>
          <p:spPr>
            <a:xfrm>
              <a:off x="6183200" y="1723350"/>
              <a:ext cx="18441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AutoNum type="arabicPeriod"/>
              </a:pPr>
              <a:r>
                <a:rPr lang="en" sz="1800">
                  <a:solidFill>
                    <a:srgbClr val="FF0000"/>
                  </a:solidFill>
                </a:rPr>
                <a:t>NT write</a:t>
              </a:r>
              <a:endParaRPr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536" name="Google Shape;536;p73"/>
          <p:cNvGrpSpPr/>
          <p:nvPr/>
        </p:nvGrpSpPr>
        <p:grpSpPr>
          <a:xfrm>
            <a:off x="1336725" y="2739150"/>
            <a:ext cx="1259028" cy="549850"/>
            <a:chOff x="1336725" y="2739150"/>
            <a:chExt cx="1259028" cy="549850"/>
          </a:xfrm>
        </p:grpSpPr>
        <p:cxnSp>
          <p:nvCxnSpPr>
            <p:cNvPr id="537" name="Google Shape;537;p73"/>
            <p:cNvCxnSpPr/>
            <p:nvPr/>
          </p:nvCxnSpPr>
          <p:spPr>
            <a:xfrm>
              <a:off x="1336725" y="2739150"/>
              <a:ext cx="1215000" cy="111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538" name="Google Shape;538;p73"/>
            <p:cNvSpPr txBox="1"/>
            <p:nvPr/>
          </p:nvSpPr>
          <p:spPr>
            <a:xfrm>
              <a:off x="1496553" y="2805100"/>
              <a:ext cx="1099200" cy="4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NT write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  <p:sp>
        <p:nvSpPr>
          <p:cNvPr id="539" name="Google Shape;539;p73"/>
          <p:cNvSpPr txBox="1"/>
          <p:nvPr/>
        </p:nvSpPr>
        <p:spPr>
          <a:xfrm>
            <a:off x="2402875" y="1386250"/>
            <a:ext cx="20979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3. Software TLS (libssl, etc)</a:t>
            </a:r>
            <a:endParaRPr sz="1800">
              <a:solidFill>
                <a:srgbClr val="FFFF00"/>
              </a:solidFill>
            </a:endParaRPr>
          </a:p>
        </p:txBody>
      </p:sp>
      <p:grpSp>
        <p:nvGrpSpPr>
          <p:cNvPr id="540" name="Google Shape;540;p73"/>
          <p:cNvGrpSpPr/>
          <p:nvPr/>
        </p:nvGrpSpPr>
        <p:grpSpPr>
          <a:xfrm>
            <a:off x="4190524" y="1931352"/>
            <a:ext cx="1825200" cy="747123"/>
            <a:chOff x="4190524" y="1931352"/>
            <a:chExt cx="1825200" cy="747123"/>
          </a:xfrm>
        </p:grpSpPr>
        <p:cxnSp>
          <p:nvCxnSpPr>
            <p:cNvPr id="541" name="Google Shape;541;p73"/>
            <p:cNvCxnSpPr/>
            <p:nvPr/>
          </p:nvCxnSpPr>
          <p:spPr>
            <a:xfrm>
              <a:off x="4500775" y="2268375"/>
              <a:ext cx="827400" cy="4101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542" name="Google Shape;542;p73"/>
            <p:cNvSpPr txBox="1"/>
            <p:nvPr/>
          </p:nvSpPr>
          <p:spPr>
            <a:xfrm>
              <a:off x="4190524" y="1931352"/>
              <a:ext cx="18252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</a:rPr>
                <a:t>2. Read </a:t>
              </a:r>
              <a:endParaRPr sz="18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4"/>
          <p:cNvSpPr txBox="1"/>
          <p:nvPr/>
        </p:nvSpPr>
        <p:spPr>
          <a:xfrm>
            <a:off x="244050" y="540000"/>
            <a:ext cx="8655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In this case, the backend app pres</a:t>
            </a:r>
            <a:r>
              <a:rPr lang="en" sz="3600">
                <a:solidFill>
                  <a:schemeClr val="dk1"/>
                </a:solidFill>
              </a:rPr>
              <a:t>e</a:t>
            </a:r>
            <a:r>
              <a:rPr lang="en" sz="3600">
                <a:solidFill>
                  <a:schemeClr val="dk1"/>
                </a:solidFill>
              </a:rPr>
              <a:t>rves the CPU cache as much as it can.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Reverse proxy </a:t>
            </a:r>
            <a:r>
              <a:rPr i="1" lang="en" sz="3600">
                <a:solidFill>
                  <a:schemeClr val="dk1"/>
                </a:solidFill>
              </a:rPr>
              <a:t>wants</a:t>
            </a:r>
            <a:r>
              <a:rPr lang="en" sz="3600">
                <a:solidFill>
                  <a:schemeClr val="dk1"/>
                </a:solidFill>
              </a:rPr>
              <a:t> the data in cache so that TLS will be fast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Still can do an NT-write to output.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5"/>
          <p:cNvSpPr txBox="1"/>
          <p:nvPr/>
        </p:nvSpPr>
        <p:spPr>
          <a:xfrm>
            <a:off x="253950" y="1094100"/>
            <a:ext cx="8636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Many other cases where NT flexibility is helpful: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" sz="3600">
                <a:solidFill>
                  <a:schemeClr val="dk1"/>
                </a:solidFill>
              </a:rPr>
              <a:t>kTLS (hardware offloaded vs software)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" sz="3600">
                <a:solidFill>
                  <a:schemeClr val="dk1"/>
                </a:solidFill>
              </a:rPr>
              <a:t>QUIC (UDP)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6"/>
          <p:cNvSpPr txBox="1"/>
          <p:nvPr/>
        </p:nvSpPr>
        <p:spPr>
          <a:xfrm>
            <a:off x="2453850" y="2202300"/>
            <a:ext cx="423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Benchmark data !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7"/>
          <p:cNvSpPr txBox="1"/>
          <p:nvPr/>
        </p:nvSpPr>
        <p:spPr>
          <a:xfrm>
            <a:off x="2289625" y="187800"/>
            <a:ext cx="423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Microbenchmark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63" name="Google Shape;563;p77"/>
          <p:cNvSpPr txBox="1"/>
          <p:nvPr/>
        </p:nvSpPr>
        <p:spPr>
          <a:xfrm>
            <a:off x="603575" y="1195075"/>
            <a:ext cx="80685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-"/>
            </a:pPr>
            <a:r>
              <a:rPr lang="en" sz="2700">
                <a:solidFill>
                  <a:schemeClr val="dk1"/>
                </a:solidFill>
              </a:rPr>
              <a:t>Based on existing unix_thr benchmark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-"/>
            </a:pPr>
            <a:r>
              <a:rPr lang="en" sz="2700">
                <a:solidFill>
                  <a:schemeClr val="dk1"/>
                </a:solidFill>
              </a:rPr>
              <a:t>f</a:t>
            </a:r>
            <a:r>
              <a:rPr lang="en" sz="2700">
                <a:solidFill>
                  <a:schemeClr val="dk1"/>
                </a:solidFill>
              </a:rPr>
              <a:t>ork():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-"/>
            </a:pPr>
            <a:r>
              <a:rPr lang="en" sz="2700">
                <a:solidFill>
                  <a:schemeClr val="dk1"/>
                </a:solidFill>
              </a:rPr>
              <a:t>parent does NT write to unix socket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-"/>
            </a:pPr>
            <a:r>
              <a:rPr lang="en" sz="2700">
                <a:solidFill>
                  <a:schemeClr val="dk1"/>
                </a:solidFill>
              </a:rPr>
              <a:t>c</a:t>
            </a:r>
            <a:r>
              <a:rPr lang="en" sz="2700">
                <a:solidFill>
                  <a:schemeClr val="dk1"/>
                </a:solidFill>
              </a:rPr>
              <a:t>hild does splice to pipebuf + splice to /dev/null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-"/>
            </a:pPr>
            <a:r>
              <a:rPr lang="en" sz="2700">
                <a:solidFill>
                  <a:schemeClr val="dk1"/>
                </a:solidFill>
              </a:rPr>
              <a:t>Lots of command line flags to benchmark different sizes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1363"/>
            <a:ext cx="8839200" cy="2820778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8"/>
          <p:cNvSpPr txBox="1"/>
          <p:nvPr/>
        </p:nvSpPr>
        <p:spPr>
          <a:xfrm>
            <a:off x="2453850" y="187800"/>
            <a:ext cx="423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From the </a:t>
            </a:r>
            <a:r>
              <a:rPr lang="en" sz="3600" u="sng">
                <a:solidFill>
                  <a:schemeClr val="hlink"/>
                </a:solidFill>
                <a:hlinkClick r:id="rId4"/>
              </a:rPr>
              <a:t>RFC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9"/>
          <p:cNvSpPr txBox="1"/>
          <p:nvPr/>
        </p:nvSpPr>
        <p:spPr>
          <a:xfrm>
            <a:off x="2951850" y="187800"/>
            <a:ext cx="324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From the </a:t>
            </a:r>
            <a:r>
              <a:rPr lang="en" sz="3600" u="sng">
                <a:solidFill>
                  <a:schemeClr val="hlink"/>
                </a:solidFill>
                <a:hlinkClick r:id="rId3"/>
              </a:rPr>
              <a:t>RFC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575" name="Google Shape;57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92800"/>
            <a:ext cx="8839202" cy="2254293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79"/>
          <p:cNvSpPr txBox="1"/>
          <p:nvPr/>
        </p:nvSpPr>
        <p:spPr>
          <a:xfrm>
            <a:off x="1276500" y="3713200"/>
            <a:ext cx="659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(~43% increase in throughput!)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0"/>
          <p:cNvSpPr txBox="1"/>
          <p:nvPr/>
        </p:nvSpPr>
        <p:spPr>
          <a:xfrm>
            <a:off x="2951850" y="187800"/>
            <a:ext cx="324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From the </a:t>
            </a:r>
            <a:r>
              <a:rPr lang="en" sz="3600" u="sng">
                <a:solidFill>
                  <a:schemeClr val="hlink"/>
                </a:solidFill>
                <a:hlinkClick r:id="rId3"/>
              </a:rPr>
              <a:t>RFC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82" name="Google Shape;582;p80"/>
          <p:cNvSpPr txBox="1"/>
          <p:nvPr/>
        </p:nvSpPr>
        <p:spPr>
          <a:xfrm>
            <a:off x="1276500" y="3340925"/>
            <a:ext cx="659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(~33% increase in throughput!)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583" name="Google Shape;583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75" y="1079100"/>
            <a:ext cx="8069239" cy="210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1"/>
          <p:cNvSpPr txBox="1"/>
          <p:nvPr/>
        </p:nvSpPr>
        <p:spPr>
          <a:xfrm>
            <a:off x="866250" y="978600"/>
            <a:ext cx="7411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</a:rPr>
              <a:t>These numbers definitely seem bizarre so it’s not surprising that I got this response on the mailing list….</a:t>
            </a:r>
            <a:endParaRPr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ctrTitle"/>
          </p:nvPr>
        </p:nvSpPr>
        <p:spPr>
          <a:xfrm>
            <a:off x="320600" y="257100"/>
            <a:ext cx="8567100" cy="10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Zen2 “Core Complex” (CCX)</a:t>
            </a:r>
            <a:endParaRPr/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100" y="1262275"/>
            <a:ext cx="4407803" cy="35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83700"/>
            <a:ext cx="8839204" cy="143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4775"/>
            <a:ext cx="8839200" cy="142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3"/>
          <p:cNvSpPr txBox="1"/>
          <p:nvPr/>
        </p:nvSpPr>
        <p:spPr>
          <a:xfrm>
            <a:off x="793500" y="1879050"/>
            <a:ext cx="7557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</a:rPr>
              <a:t>(We’ll come back to the memcpy bit in a moment)</a:t>
            </a:r>
            <a:endParaRPr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4"/>
          <p:cNvSpPr txBox="1"/>
          <p:nvPr/>
        </p:nvSpPr>
        <p:spPr>
          <a:xfrm>
            <a:off x="866250" y="978600"/>
            <a:ext cx="74115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</a:rPr>
              <a:t>Micro benchmarks show a huge improvement.</a:t>
            </a:r>
            <a:endParaRPr sz="3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</a:rPr>
              <a:t>What about an HTTP workload benchmark?</a:t>
            </a:r>
            <a:endParaRPr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5"/>
          <p:cNvSpPr txBox="1"/>
          <p:nvPr/>
        </p:nvSpPr>
        <p:spPr>
          <a:xfrm>
            <a:off x="874200" y="1903200"/>
            <a:ext cx="7395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HTTP benchmark uses reverse proxy + backend architecture pattern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6"/>
          <p:cNvSpPr/>
          <p:nvPr/>
        </p:nvSpPr>
        <p:spPr>
          <a:xfrm>
            <a:off x="2661200" y="2301900"/>
            <a:ext cx="1575300" cy="1390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615" name="Google Shape;615;p86"/>
          <p:cNvSpPr/>
          <p:nvPr/>
        </p:nvSpPr>
        <p:spPr>
          <a:xfrm>
            <a:off x="5918250" y="2301900"/>
            <a:ext cx="1685100" cy="1390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86"/>
          <p:cNvSpPr txBox="1"/>
          <p:nvPr/>
        </p:nvSpPr>
        <p:spPr>
          <a:xfrm>
            <a:off x="2581850" y="1460875"/>
            <a:ext cx="189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Reverse proxy</a:t>
            </a:r>
            <a:endParaRPr sz="1800">
              <a:solidFill>
                <a:srgbClr val="FFFF00"/>
              </a:solidFill>
            </a:endParaRPr>
          </a:p>
        </p:txBody>
      </p:sp>
      <p:sp>
        <p:nvSpPr>
          <p:cNvPr id="617" name="Google Shape;617;p86"/>
          <p:cNvSpPr txBox="1"/>
          <p:nvPr/>
        </p:nvSpPr>
        <p:spPr>
          <a:xfrm>
            <a:off x="5934650" y="1460875"/>
            <a:ext cx="1734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Backend app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618" name="Google Shape;618;p86"/>
          <p:cNvSpPr/>
          <p:nvPr/>
        </p:nvSpPr>
        <p:spPr>
          <a:xfrm>
            <a:off x="4457125" y="2691150"/>
            <a:ext cx="1164300" cy="26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86"/>
          <p:cNvSpPr txBox="1"/>
          <p:nvPr/>
        </p:nvSpPr>
        <p:spPr>
          <a:xfrm>
            <a:off x="4297375" y="3051300"/>
            <a:ext cx="148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Unix socket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20" name="Google Shape;620;p86"/>
          <p:cNvSpPr/>
          <p:nvPr/>
        </p:nvSpPr>
        <p:spPr>
          <a:xfrm>
            <a:off x="2374875" y="1030975"/>
            <a:ext cx="5853000" cy="34716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86"/>
          <p:cNvSpPr txBox="1"/>
          <p:nvPr/>
        </p:nvSpPr>
        <p:spPr>
          <a:xfrm>
            <a:off x="6693200" y="543175"/>
            <a:ext cx="15753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One machine</a:t>
            </a:r>
            <a:endParaRPr sz="1800">
              <a:solidFill>
                <a:srgbClr val="FF9900"/>
              </a:solidFill>
            </a:endParaRPr>
          </a:p>
        </p:txBody>
      </p:sp>
      <p:cxnSp>
        <p:nvCxnSpPr>
          <p:cNvPr id="622" name="Google Shape;622;p86"/>
          <p:cNvCxnSpPr/>
          <p:nvPr/>
        </p:nvCxnSpPr>
        <p:spPr>
          <a:xfrm>
            <a:off x="593200" y="2720900"/>
            <a:ext cx="13035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3" name="Google Shape;623;p86"/>
          <p:cNvSpPr txBox="1"/>
          <p:nvPr/>
        </p:nvSpPr>
        <p:spPr>
          <a:xfrm>
            <a:off x="317500" y="2149500"/>
            <a:ext cx="1734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Client requests</a:t>
            </a:r>
            <a:endParaRPr sz="1800">
              <a:solidFill>
                <a:srgbClr val="00FFFF"/>
              </a:solidFill>
            </a:endParaRPr>
          </a:p>
        </p:txBody>
      </p:sp>
      <p:cxnSp>
        <p:nvCxnSpPr>
          <p:cNvPr id="624" name="Google Shape;624;p86"/>
          <p:cNvCxnSpPr/>
          <p:nvPr/>
        </p:nvCxnSpPr>
        <p:spPr>
          <a:xfrm>
            <a:off x="593200" y="3311950"/>
            <a:ext cx="13035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625" name="Google Shape;625;p86"/>
          <p:cNvSpPr txBox="1"/>
          <p:nvPr/>
        </p:nvSpPr>
        <p:spPr>
          <a:xfrm>
            <a:off x="241300" y="3387900"/>
            <a:ext cx="2009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Server responses</a:t>
            </a:r>
            <a:endParaRPr sz="18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475" y="680900"/>
            <a:ext cx="4009000" cy="4407852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87"/>
          <p:cNvSpPr txBox="1"/>
          <p:nvPr/>
        </p:nvSpPr>
        <p:spPr>
          <a:xfrm>
            <a:off x="3520950" y="374350"/>
            <a:ext cx="21021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</a:rPr>
              <a:t>NT write enabled</a:t>
            </a:r>
            <a:endParaRPr sz="1800">
              <a:solidFill>
                <a:schemeClr val="accent4"/>
              </a:solidFill>
            </a:endParaRPr>
          </a:p>
        </p:txBody>
      </p:sp>
      <p:sp>
        <p:nvSpPr>
          <p:cNvPr id="632" name="Google Shape;632;p87"/>
          <p:cNvSpPr txBox="1"/>
          <p:nvPr/>
        </p:nvSpPr>
        <p:spPr>
          <a:xfrm>
            <a:off x="6941375" y="374350"/>
            <a:ext cx="20481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</a:rPr>
              <a:t>CPU usage drop</a:t>
            </a:r>
            <a:endParaRPr sz="1800">
              <a:solidFill>
                <a:schemeClr val="accent4"/>
              </a:solidFill>
            </a:endParaRPr>
          </a:p>
        </p:txBody>
      </p:sp>
      <p:sp>
        <p:nvSpPr>
          <p:cNvPr id="633" name="Google Shape;633;p87"/>
          <p:cNvSpPr txBox="1"/>
          <p:nvPr/>
        </p:nvSpPr>
        <p:spPr>
          <a:xfrm>
            <a:off x="191800" y="461075"/>
            <a:ext cx="33291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Sorry I know this is hard to see, but: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" sz="2200">
                <a:solidFill>
                  <a:schemeClr val="dk1"/>
                </a:solidFill>
              </a:rPr>
              <a:t>Plain text http 1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" sz="2200">
                <a:solidFill>
                  <a:schemeClr val="dk1"/>
                </a:solidFill>
              </a:rPr>
              <a:t>Reverse proxy + unix socket + backend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" sz="2200">
                <a:solidFill>
                  <a:schemeClr val="dk1"/>
                </a:solidFill>
              </a:rPr>
              <a:t>170 gbps in “normal” copy mode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" sz="2200">
                <a:solidFill>
                  <a:schemeClr val="dk1"/>
                </a:solidFill>
              </a:rPr>
              <a:t>245 gbps in when NT copy mode enabled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" sz="2200">
                <a:solidFill>
                  <a:schemeClr val="dk1"/>
                </a:solidFill>
              </a:rPr>
              <a:t>And a CPU usage drop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8"/>
          <p:cNvSpPr txBox="1"/>
          <p:nvPr/>
        </p:nvSpPr>
        <p:spPr>
          <a:xfrm>
            <a:off x="975225" y="1234800"/>
            <a:ext cx="67566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t</a:t>
            </a:r>
            <a:r>
              <a:rPr lang="en" sz="3100">
                <a:solidFill>
                  <a:schemeClr val="dk1"/>
                </a:solidFill>
              </a:rPr>
              <a:t>x-nocache-copy ON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Doesn’t help in this </a:t>
            </a:r>
            <a:r>
              <a:rPr lang="en" sz="3100">
                <a:solidFill>
                  <a:schemeClr val="dk1"/>
                </a:solidFill>
              </a:rPr>
              <a:t>benchmark because the reverse proxy is </a:t>
            </a:r>
            <a:r>
              <a:rPr i="1" lang="en" sz="3100">
                <a:solidFill>
                  <a:schemeClr val="dk1"/>
                </a:solidFill>
              </a:rPr>
              <a:t>already using splice</a:t>
            </a:r>
            <a:r>
              <a:rPr lang="en" sz="3100">
                <a:solidFill>
                  <a:schemeClr val="dk1"/>
                </a:solidFill>
              </a:rPr>
              <a:t> (and not touching the data on TX).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9"/>
          <p:cNvSpPr txBox="1"/>
          <p:nvPr/>
        </p:nvSpPr>
        <p:spPr>
          <a:xfrm>
            <a:off x="675150" y="1124400"/>
            <a:ext cx="7793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Using sendmsg MSG_NTCOPY does help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An NT copy into the unix socket preserves the cache and generates less memory bandwidth traffic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0"/>
          <p:cNvSpPr txBox="1"/>
          <p:nvPr/>
        </p:nvSpPr>
        <p:spPr>
          <a:xfrm>
            <a:off x="2351700" y="1234800"/>
            <a:ext cx="47454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170 gbps normal copy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245 gbps NT copy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49" name="Google Shape;649;p90"/>
          <p:cNvSpPr txBox="1"/>
          <p:nvPr/>
        </p:nvSpPr>
        <p:spPr>
          <a:xfrm>
            <a:off x="1886025" y="2556600"/>
            <a:ext cx="56994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</a:rPr>
              <a:t>~44% increase in throughput</a:t>
            </a:r>
            <a:endParaRPr b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1"/>
          <p:cNvSpPr txBox="1"/>
          <p:nvPr/>
        </p:nvSpPr>
        <p:spPr>
          <a:xfrm>
            <a:off x="1587975" y="2287500"/>
            <a:ext cx="60228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What about </a:t>
            </a:r>
            <a:r>
              <a:rPr lang="en" sz="3100" u="sng">
                <a:solidFill>
                  <a:schemeClr val="hlink"/>
                </a:solidFill>
                <a:hlinkClick r:id="rId3"/>
              </a:rPr>
              <a:t>DDIO</a:t>
            </a:r>
            <a:r>
              <a:rPr lang="en" sz="3100">
                <a:solidFill>
                  <a:schemeClr val="dk1"/>
                </a:solidFill>
              </a:rPr>
              <a:t> (Intel CPUs) ?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ctrTitle"/>
          </p:nvPr>
        </p:nvSpPr>
        <p:spPr>
          <a:xfrm>
            <a:off x="257250" y="1486800"/>
            <a:ext cx="8629500" cy="21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80"/>
              <a:t>Two important properties of data access patterns to remember to  maximize the benefit of CPU cache</a:t>
            </a:r>
            <a:endParaRPr sz="418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2"/>
          <p:cNvSpPr txBox="1"/>
          <p:nvPr/>
        </p:nvSpPr>
        <p:spPr>
          <a:xfrm>
            <a:off x="626250" y="816600"/>
            <a:ext cx="7891500" cy="3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DDIO allows DMA directly from cache. Thus, non-temporal writes may not be useful if buffers are sized properly.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This is CPU and application specific. Users should be aware that DDIO will affect their results.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3"/>
          <p:cNvSpPr txBox="1"/>
          <p:nvPr/>
        </p:nvSpPr>
        <p:spPr>
          <a:xfrm>
            <a:off x="737550" y="1585050"/>
            <a:ext cx="76689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If your CPU (Intel) has DDIO support, I strongly recommend reading </a:t>
            </a:r>
            <a:r>
              <a:rPr lang="en" sz="3100" u="sng">
                <a:solidFill>
                  <a:schemeClr val="hlink"/>
                </a:solidFill>
                <a:hlinkClick r:id="rId3"/>
              </a:rPr>
              <a:t>this paper</a:t>
            </a:r>
            <a:r>
              <a:rPr lang="en" sz="3100">
                <a:solidFill>
                  <a:schemeClr val="dk1"/>
                </a:solidFill>
              </a:rPr>
              <a:t> to learn more about networking performance with DDIO.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4"/>
          <p:cNvSpPr txBox="1"/>
          <p:nvPr/>
        </p:nvSpPr>
        <p:spPr>
          <a:xfrm>
            <a:off x="839050" y="1133375"/>
            <a:ext cx="7909200" cy="2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So if this is true in the kernel: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what about memcpy in userland?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(which is what I </a:t>
            </a:r>
            <a:r>
              <a:rPr i="1" lang="en" sz="3100">
                <a:solidFill>
                  <a:schemeClr val="dk1"/>
                </a:solidFill>
              </a:rPr>
              <a:t>think</a:t>
            </a:r>
            <a:r>
              <a:rPr lang="en" sz="3100">
                <a:solidFill>
                  <a:schemeClr val="dk1"/>
                </a:solidFill>
              </a:rPr>
              <a:t> Al Viro was asking?)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8525"/>
            <a:ext cx="8839204" cy="341397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95"/>
          <p:cNvSpPr txBox="1"/>
          <p:nvPr/>
        </p:nvSpPr>
        <p:spPr>
          <a:xfrm>
            <a:off x="1193550" y="219050"/>
            <a:ext cx="67569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chemeClr val="hlink"/>
                </a:solidFill>
                <a:hlinkClick r:id="rId4"/>
              </a:rPr>
              <a:t>g</a:t>
            </a:r>
            <a:r>
              <a:rPr lang="en" sz="3100" u="sng">
                <a:solidFill>
                  <a:schemeClr val="hlink"/>
                </a:solidFill>
                <a:hlinkClick r:id="rId5"/>
              </a:rPr>
              <a:t>libc tunable for memcpy/memmove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6"/>
          <p:cNvSpPr txBox="1"/>
          <p:nvPr/>
        </p:nvSpPr>
        <p:spPr>
          <a:xfrm>
            <a:off x="1193550" y="219050"/>
            <a:ext cx="67569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chemeClr val="hlink"/>
                </a:solidFill>
                <a:hlinkClick r:id="rId3"/>
              </a:rPr>
              <a:t>glibc tunable for memcpy/memmove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681" name="Google Shape;681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63" y="1164800"/>
            <a:ext cx="8098273" cy="373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7"/>
          <p:cNvSpPr txBox="1"/>
          <p:nvPr/>
        </p:nvSpPr>
        <p:spPr>
          <a:xfrm>
            <a:off x="1193550" y="1674600"/>
            <a:ext cx="69993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More recently, Noah Goldstein from Intel has been investigating NT writes for memset 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1425"/>
            <a:ext cx="8839204" cy="445413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98"/>
          <p:cNvSpPr txBox="1"/>
          <p:nvPr/>
        </p:nvSpPr>
        <p:spPr>
          <a:xfrm>
            <a:off x="1251300" y="0"/>
            <a:ext cx="66414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chemeClr val="hlink"/>
                </a:solidFill>
                <a:hlinkClick r:id="rId4"/>
              </a:rPr>
              <a:t>g</a:t>
            </a:r>
            <a:r>
              <a:rPr lang="en" sz="3100" u="sng">
                <a:solidFill>
                  <a:schemeClr val="hlink"/>
                </a:solidFill>
                <a:hlinkClick r:id="rId5"/>
              </a:rPr>
              <a:t>libc tunable for NT memset</a:t>
            </a:r>
            <a:r>
              <a:rPr lang="en" sz="2200">
                <a:solidFill>
                  <a:schemeClr val="dk1"/>
                </a:solidFill>
              </a:rPr>
              <a:t> (intel only)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9"/>
          <p:cNvSpPr txBox="1"/>
          <p:nvPr/>
        </p:nvSpPr>
        <p:spPr>
          <a:xfrm>
            <a:off x="807625" y="-152400"/>
            <a:ext cx="73434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chemeClr val="hlink"/>
                </a:solidFill>
                <a:hlinkClick r:id="rId3"/>
              </a:rPr>
              <a:t>glibc tunable for NT memset</a:t>
            </a:r>
            <a:r>
              <a:rPr lang="en" sz="2200">
                <a:solidFill>
                  <a:schemeClr val="dk1"/>
                </a:solidFill>
              </a:rPr>
              <a:t> (AMD support)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698" name="Google Shape;698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6288" y="488625"/>
            <a:ext cx="5106075" cy="459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00"/>
          <p:cNvSpPr txBox="1"/>
          <p:nvPr/>
        </p:nvSpPr>
        <p:spPr>
          <a:xfrm>
            <a:off x="1193550" y="1674600"/>
            <a:ext cx="69993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If you are super curious, </a:t>
            </a:r>
            <a:r>
              <a:rPr lang="en" sz="3100" u="sng">
                <a:solidFill>
                  <a:schemeClr val="hlink"/>
                </a:solidFill>
                <a:hlinkClick r:id="rId3"/>
              </a:rPr>
              <a:t>Noah has been compiling a spreadsheet of memset performance</a:t>
            </a:r>
            <a:r>
              <a:rPr lang="en" sz="3100">
                <a:solidFill>
                  <a:schemeClr val="dk1"/>
                </a:solidFill>
              </a:rPr>
              <a:t> across many different CPUs.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01"/>
          <p:cNvSpPr txBox="1"/>
          <p:nvPr/>
        </p:nvSpPr>
        <p:spPr>
          <a:xfrm>
            <a:off x="752850" y="1014625"/>
            <a:ext cx="8016300" cy="4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" sz="3100">
                <a:solidFill>
                  <a:schemeClr val="dk1"/>
                </a:solidFill>
              </a:rPr>
              <a:t>tx-nocache-copy is useful for a very narrow set of applications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-"/>
            </a:pPr>
            <a:r>
              <a:rPr lang="en" sz="3100">
                <a:solidFill>
                  <a:schemeClr val="dk1"/>
                </a:solidFill>
              </a:rPr>
              <a:t>Applications “know” when they don’t need temporal locality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-"/>
            </a:pPr>
            <a:r>
              <a:rPr lang="en" sz="3100">
                <a:solidFill>
                  <a:schemeClr val="dk1"/>
                </a:solidFill>
              </a:rPr>
              <a:t>g</a:t>
            </a:r>
            <a:r>
              <a:rPr lang="en" sz="3100">
                <a:solidFill>
                  <a:schemeClr val="dk1"/>
                </a:solidFill>
              </a:rPr>
              <a:t>libc has tunables for NT writes in memcpy and memset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-"/>
            </a:pPr>
            <a:r>
              <a:rPr lang="en" sz="3100">
                <a:solidFill>
                  <a:schemeClr val="dk1"/>
                </a:solidFill>
              </a:rPr>
              <a:t>Microbenchmarks and http benchmarks show a performance boost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709" name="Google Shape;709;p101"/>
          <p:cNvSpPr txBox="1"/>
          <p:nvPr/>
        </p:nvSpPr>
        <p:spPr>
          <a:xfrm>
            <a:off x="752850" y="245175"/>
            <a:ext cx="32604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In conclusion: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ctrTitle"/>
          </p:nvPr>
        </p:nvSpPr>
        <p:spPr>
          <a:xfrm>
            <a:off x="288450" y="2478066"/>
            <a:ext cx="8567100" cy="10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Temporal locality</a:t>
            </a:r>
            <a:endParaRPr/>
          </a:p>
        </p:txBody>
      </p:sp>
      <p:sp>
        <p:nvSpPr>
          <p:cNvPr id="97" name="Google Shape;97;p21"/>
          <p:cNvSpPr txBox="1"/>
          <p:nvPr>
            <p:ph type="ctrTitle"/>
          </p:nvPr>
        </p:nvSpPr>
        <p:spPr>
          <a:xfrm>
            <a:off x="440850" y="1416366"/>
            <a:ext cx="8567100" cy="10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locality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2"/>
          <p:cNvSpPr txBox="1"/>
          <p:nvPr/>
        </p:nvSpPr>
        <p:spPr>
          <a:xfrm>
            <a:off x="482700" y="1014625"/>
            <a:ext cx="8178600" cy="29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Maybe: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sendmsg should be extended to allow user applications to decide if their writes should or should not have temporal locality?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3"/>
          <p:cNvSpPr txBox="1"/>
          <p:nvPr>
            <p:ph type="ctrTitle"/>
          </p:nvPr>
        </p:nvSpPr>
        <p:spPr>
          <a:xfrm>
            <a:off x="185700" y="533250"/>
            <a:ext cx="8772600" cy="51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0"/>
              <a:t>?</a:t>
            </a:r>
            <a:endParaRPr sz="4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