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31" r:id="rId6"/>
  </p:sldMasterIdLst>
  <p:notesMasterIdLst>
    <p:notesMasterId r:id="rId24"/>
  </p:notesMasterIdLst>
  <p:handoutMasterIdLst>
    <p:handoutMasterId r:id="rId25"/>
  </p:handoutMasterIdLst>
  <p:sldIdLst>
    <p:sldId id="447" r:id="rId7"/>
    <p:sldId id="453" r:id="rId8"/>
    <p:sldId id="454" r:id="rId9"/>
    <p:sldId id="460" r:id="rId10"/>
    <p:sldId id="456" r:id="rId11"/>
    <p:sldId id="457" r:id="rId12"/>
    <p:sldId id="407" r:id="rId13"/>
    <p:sldId id="410" r:id="rId14"/>
    <p:sldId id="423" r:id="rId15"/>
    <p:sldId id="424" r:id="rId16"/>
    <p:sldId id="420" r:id="rId17"/>
    <p:sldId id="415" r:id="rId18"/>
    <p:sldId id="427" r:id="rId19"/>
    <p:sldId id="428" r:id="rId20"/>
    <p:sldId id="462" r:id="rId21"/>
    <p:sldId id="359" r:id="rId22"/>
    <p:sldId id="358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0"/>
    <a:srgbClr val="DADADA"/>
    <a:srgbClr val="FF6900"/>
    <a:srgbClr val="00C1DE"/>
    <a:srgbClr val="7F7F7F"/>
    <a:srgbClr val="333E48"/>
    <a:srgbClr val="FF6B00"/>
    <a:srgbClr val="E5ECEB"/>
    <a:srgbClr val="95D600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4" autoAdjust="0"/>
    <p:restoredTop sz="96327"/>
  </p:normalViewPr>
  <p:slideViewPr>
    <p:cSldViewPr snapToGrid="0">
      <p:cViewPr varScale="1">
        <p:scale>
          <a:sx n="88" d="100"/>
          <a:sy n="88" d="100"/>
        </p:scale>
        <p:origin x="20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30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9/17/24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1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AB4B55-060F-BB7C-707C-BC52EA56F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B52BF8D-E158-ED3C-F83E-8ADB787A9B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394BE803-3A53-9DD7-8C4D-BE54366D2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A6BA01-5647-C911-2D6F-EA1B5776D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FD42E4-6767-D4AE-8D21-E0B19801A4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65FD54C8-30E0-092E-F3F7-D923E50822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EB12F-91E9-DAC5-FBA6-F59334F7F67D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071B41C-1A24-A635-FA1A-9F8F68EDD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BC02F8D1-4809-5534-8DA7-251CC8B5F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1253652" y="5695788"/>
            <a:ext cx="157327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sz="1000" b="0" i="0" dirty="0">
                <a:solidFill>
                  <a:srgbClr val="D1D2D3"/>
                </a:solidFill>
                <a:effectLst/>
                <a:latin typeface="+mn-lt"/>
              </a:rPr>
              <a:t>AI-generated image</a:t>
            </a:r>
            <a:endParaRPr lang="en-US" altLang="en-US" sz="1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8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A299D77-EA97-CE42-9CAA-4C84832F2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6230" y="0"/>
            <a:ext cx="6835769" cy="685800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7" name="Picture 1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475B06F1-14B8-6B48-A594-FDB96BCF41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7803EC-F0AE-DC4A-A429-41D8DD50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6230" y="0"/>
            <a:ext cx="6835769" cy="6857999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6CBE02A7-EA26-23DB-58E4-E78CD10548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23A370-A92B-54C6-980D-406B2EE17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FF7030-A64B-2842-8A77-3EB354B9D9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6" name="Picture 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1A3DA53E-053D-C94E-3938-BC2E15E914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Section Divider slide">
    <p:bg>
      <p:bgPr>
        <a:gradFill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0">
            <a:extLst>
              <a:ext uri="{FF2B5EF4-FFF2-40B4-BE49-F238E27FC236}">
                <a16:creationId xmlns:a16="http://schemas.microsoft.com/office/drawing/2014/main" id="{C897E447-8D49-F64E-96E2-E84DFE5629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6FA327-5400-394E-B4AE-123F66979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2154D4-1182-DC4A-B9F9-3D973CBC84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6B164D8-593E-4E49-A224-1AA496608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B3BB7BF-91BC-31FE-28B5-3FF67809D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56230" y="0"/>
            <a:ext cx="6835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3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1CA647C-0297-2248-9EC4-C59D9E7C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714AEDC0-A33B-F940-A840-6EE80345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0B914-698E-8E44-851B-26EF10C37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39BE0C-30D8-5E4A-AADA-9C76A8138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64E8E06-C0AC-F149-A17F-960EB7414B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321ADCF-9532-6E4F-9169-2B103CECC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pic>
        <p:nvPicPr>
          <p:cNvPr id="8" name="Picture 7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92C6B5BA-D902-3D48-BDB2-127DD9016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45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bg>
      <p:bgPr>
        <a:gradFill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321ADCF-9532-6E4F-9169-2B103CECC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pic>
        <p:nvPicPr>
          <p:cNvPr id="8" name="Picture 7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92C6B5BA-D902-3D48-BDB2-127DD9016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2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04AF1EA-FE1C-3F4A-A7A0-4F551C29E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  <a:noFill/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3CF78C79-90BA-5869-FBC4-1C0023B4AF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62E9D-D706-B759-FC9C-A2B692BC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5B772A6-6BC3-12BE-D0AB-6F252BD500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51E57CBB-3902-9A28-E8CE-F513E89A7F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F3C97BB-9939-B347-8FA3-7462E2FE4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230" y="0"/>
            <a:ext cx="6835770" cy="685800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714AEDC0-A33B-F940-A840-6EE80345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0B914-698E-8E44-851B-26EF10C37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39BE0C-30D8-5E4A-AADA-9C76A8138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64E8E06-C0AC-F149-A17F-960EB7414B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8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A299D77-EA97-CE42-9CAA-4C84832F2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230" y="0"/>
            <a:ext cx="6835770" cy="685800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7" name="Picture 1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475B06F1-14B8-6B48-A594-FDB96BCF41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gradFill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A299D77-EA97-CE42-9CAA-4C84832F2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230" y="0"/>
            <a:ext cx="6835770" cy="685800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7" name="Picture 1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475B06F1-14B8-6B48-A594-FDB96BCF41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9" r="149"/>
          <a:stretch/>
        </p:blipFill>
        <p:spPr>
          <a:xfrm>
            <a:off x="0" y="-1"/>
            <a:ext cx="12191999" cy="6878430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50941-4230-974A-977D-8F6D313B8AEF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A4FA427-EB3E-3449-943F-CB3DAB3EB8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7803EC-F0AE-DC4A-A429-41D8DD50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6230" y="0"/>
            <a:ext cx="6835769" cy="6858000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22C4DAF5-FB2E-B028-5256-CC2FDFC9EE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EB6E97-EDDF-2A96-074F-18BB6384B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225AAB-54E0-EAE0-0840-093AB2F5C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724A7481-3CA6-7994-9B9F-FAAD68B5E8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F5B06E-F6A0-3B43-AD64-568F71E24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714AEDC0-A33B-F940-A840-6EE80345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0B914-698E-8E44-851B-26EF10C37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39BE0C-30D8-5E4A-AADA-9C76A8138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64E8E06-C0AC-F149-A17F-960EB7414B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5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223CC0-C7A1-BC40-9A1F-09EBC27A2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7" name="Picture 1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475B06F1-14B8-6B48-A594-FDB96BCF41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gradFill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223CC0-C7A1-BC40-9A1F-09EBC27A2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CC996240-7E12-F548-AD0D-F8FB96331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334779-F2E3-2947-AB96-C7B474D6B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060ECE6-53F5-A24F-86B7-E2939773DD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7" name="Picture 1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475B06F1-14B8-6B48-A594-FDB96BCF41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7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Section Divider slide">
    <p:bg>
      <p:bgPr>
        <a:solidFill>
          <a:srgbClr val="FF6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353FD8-3FBF-E340-8B41-D553C6163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848AE1EF-8720-A960-1DEC-CD949844D7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F3DE6B-FA5F-2139-2D6E-5F4666CD2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817E7A-3D17-D0A0-461E-12CC777B82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5" name="Picture 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8A3629F-5EE6-F850-E161-2CD448E2F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09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 algn="l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 algn="l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 algn="l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 algn="l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 hasCustomPrompt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 hasCustomPrompt="1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 hasCustomPrompt="1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0" b="130"/>
          <a:stretch/>
        </p:blipFill>
        <p:spPr>
          <a:xfrm>
            <a:off x="-1" y="-2857"/>
            <a:ext cx="12192000" cy="68580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449CDA4C-9E15-534E-84B0-83C4633EA098}"/>
              </a:ext>
            </a:extLst>
          </p:cNvPr>
          <p:cNvSpPr/>
          <p:nvPr userDrawn="1"/>
        </p:nvSpPr>
        <p:spPr>
          <a:xfrm>
            <a:off x="0" y="5715"/>
            <a:ext cx="9725190" cy="6858265"/>
          </a:xfrm>
          <a:custGeom>
            <a:avLst/>
            <a:gdLst>
              <a:gd name="connsiteX0" fmla="*/ 4304371 w 9779619"/>
              <a:gd name="connsiteY0" fmla="*/ 0 h 6891453"/>
              <a:gd name="connsiteX1" fmla="*/ 0 w 9779619"/>
              <a:gd name="connsiteY1" fmla="*/ 0 h 6891453"/>
              <a:gd name="connsiteX2" fmla="*/ 0 w 9779619"/>
              <a:gd name="connsiteY2" fmla="*/ 6891453 h 6891453"/>
              <a:gd name="connsiteX3" fmla="*/ 8352263 w 9779619"/>
              <a:gd name="connsiteY3" fmla="*/ 6891453 h 6891453"/>
              <a:gd name="connsiteX4" fmla="*/ 9779619 w 9779619"/>
              <a:gd name="connsiteY4" fmla="*/ 5475249 h 6891453"/>
              <a:gd name="connsiteX5" fmla="*/ 4304371 w 9779619"/>
              <a:gd name="connsiteY5" fmla="*/ 0 h 6891453"/>
              <a:gd name="connsiteX0" fmla="*/ 4304371 w 9779619"/>
              <a:gd name="connsiteY0" fmla="*/ 0 h 6891453"/>
              <a:gd name="connsiteX1" fmla="*/ 0 w 9779619"/>
              <a:gd name="connsiteY1" fmla="*/ 0 h 6891453"/>
              <a:gd name="connsiteX2" fmla="*/ 0 w 9779619"/>
              <a:gd name="connsiteY2" fmla="*/ 6891453 h 6891453"/>
              <a:gd name="connsiteX3" fmla="*/ 8363415 w 9779619"/>
              <a:gd name="connsiteY3" fmla="*/ 6880302 h 6891453"/>
              <a:gd name="connsiteX4" fmla="*/ 9779619 w 9779619"/>
              <a:gd name="connsiteY4" fmla="*/ 5475249 h 6891453"/>
              <a:gd name="connsiteX5" fmla="*/ 4304371 w 9779619"/>
              <a:gd name="connsiteY5" fmla="*/ 0 h 6891453"/>
              <a:gd name="connsiteX0" fmla="*/ 4304371 w 9779619"/>
              <a:gd name="connsiteY0" fmla="*/ 0 h 6891453"/>
              <a:gd name="connsiteX1" fmla="*/ 0 w 9779619"/>
              <a:gd name="connsiteY1" fmla="*/ 0 h 6891453"/>
              <a:gd name="connsiteX2" fmla="*/ 0 w 9779619"/>
              <a:gd name="connsiteY2" fmla="*/ 6891453 h 6891453"/>
              <a:gd name="connsiteX3" fmla="*/ 8363415 w 9779619"/>
              <a:gd name="connsiteY3" fmla="*/ 6880302 h 6891453"/>
              <a:gd name="connsiteX4" fmla="*/ 9779619 w 9779619"/>
              <a:gd name="connsiteY4" fmla="*/ 5475249 h 6891453"/>
              <a:gd name="connsiteX5" fmla="*/ 4304371 w 9779619"/>
              <a:gd name="connsiteY5" fmla="*/ 0 h 6891453"/>
              <a:gd name="connsiteX0" fmla="*/ 4304371 w 9779619"/>
              <a:gd name="connsiteY0" fmla="*/ 0 h 6880302"/>
              <a:gd name="connsiteX1" fmla="*/ 0 w 9779619"/>
              <a:gd name="connsiteY1" fmla="*/ 0 h 6880302"/>
              <a:gd name="connsiteX2" fmla="*/ 0 w 9779619"/>
              <a:gd name="connsiteY2" fmla="*/ 6857999 h 6880302"/>
              <a:gd name="connsiteX3" fmla="*/ 8363415 w 9779619"/>
              <a:gd name="connsiteY3" fmla="*/ 6880302 h 6880302"/>
              <a:gd name="connsiteX4" fmla="*/ 9779619 w 9779619"/>
              <a:gd name="connsiteY4" fmla="*/ 5475249 h 6880302"/>
              <a:gd name="connsiteX5" fmla="*/ 4304371 w 9779619"/>
              <a:gd name="connsiteY5" fmla="*/ 0 h 6880302"/>
              <a:gd name="connsiteX0" fmla="*/ 4304371 w 9779619"/>
              <a:gd name="connsiteY0" fmla="*/ 0 h 6869151"/>
              <a:gd name="connsiteX1" fmla="*/ 0 w 9779619"/>
              <a:gd name="connsiteY1" fmla="*/ 0 h 6869151"/>
              <a:gd name="connsiteX2" fmla="*/ 0 w 9779619"/>
              <a:gd name="connsiteY2" fmla="*/ 6857999 h 6869151"/>
              <a:gd name="connsiteX3" fmla="*/ 8385718 w 9779619"/>
              <a:gd name="connsiteY3" fmla="*/ 6869151 h 6869151"/>
              <a:gd name="connsiteX4" fmla="*/ 9779619 w 9779619"/>
              <a:gd name="connsiteY4" fmla="*/ 5475249 h 6869151"/>
              <a:gd name="connsiteX5" fmla="*/ 4304371 w 9779619"/>
              <a:gd name="connsiteY5" fmla="*/ 0 h 6869151"/>
              <a:gd name="connsiteX0" fmla="*/ 4304371 w 9779619"/>
              <a:gd name="connsiteY0" fmla="*/ 0 h 6869151"/>
              <a:gd name="connsiteX1" fmla="*/ 0 w 9779619"/>
              <a:gd name="connsiteY1" fmla="*/ 0 h 6869151"/>
              <a:gd name="connsiteX2" fmla="*/ 0 w 9779619"/>
              <a:gd name="connsiteY2" fmla="*/ 6857999 h 6869151"/>
              <a:gd name="connsiteX3" fmla="*/ 8353061 w 9779619"/>
              <a:gd name="connsiteY3" fmla="*/ 6869151 h 6869151"/>
              <a:gd name="connsiteX4" fmla="*/ 9779619 w 9779619"/>
              <a:gd name="connsiteY4" fmla="*/ 5475249 h 6869151"/>
              <a:gd name="connsiteX5" fmla="*/ 4304371 w 9779619"/>
              <a:gd name="connsiteY5" fmla="*/ 0 h 6869151"/>
              <a:gd name="connsiteX0" fmla="*/ 4304371 w 9725190"/>
              <a:gd name="connsiteY0" fmla="*/ 0 h 6869151"/>
              <a:gd name="connsiteX1" fmla="*/ 0 w 9725190"/>
              <a:gd name="connsiteY1" fmla="*/ 0 h 6869151"/>
              <a:gd name="connsiteX2" fmla="*/ 0 w 9725190"/>
              <a:gd name="connsiteY2" fmla="*/ 6857999 h 6869151"/>
              <a:gd name="connsiteX3" fmla="*/ 8353061 w 9725190"/>
              <a:gd name="connsiteY3" fmla="*/ 6869151 h 6869151"/>
              <a:gd name="connsiteX4" fmla="*/ 9725190 w 9725190"/>
              <a:gd name="connsiteY4" fmla="*/ 5464363 h 6869151"/>
              <a:gd name="connsiteX5" fmla="*/ 4304371 w 9725190"/>
              <a:gd name="connsiteY5" fmla="*/ 0 h 6869151"/>
              <a:gd name="connsiteX0" fmla="*/ 4304371 w 9725190"/>
              <a:gd name="connsiteY0" fmla="*/ 0 h 6858265"/>
              <a:gd name="connsiteX1" fmla="*/ 0 w 9725190"/>
              <a:gd name="connsiteY1" fmla="*/ 0 h 6858265"/>
              <a:gd name="connsiteX2" fmla="*/ 0 w 9725190"/>
              <a:gd name="connsiteY2" fmla="*/ 6857999 h 6858265"/>
              <a:gd name="connsiteX3" fmla="*/ 8320404 w 9725190"/>
              <a:gd name="connsiteY3" fmla="*/ 6858265 h 6858265"/>
              <a:gd name="connsiteX4" fmla="*/ 9725190 w 9725190"/>
              <a:gd name="connsiteY4" fmla="*/ 5464363 h 6858265"/>
              <a:gd name="connsiteX5" fmla="*/ 4304371 w 9725190"/>
              <a:gd name="connsiteY5" fmla="*/ 0 h 6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5190" h="6858265">
                <a:moveTo>
                  <a:pt x="4304371" y="0"/>
                </a:moveTo>
                <a:lnTo>
                  <a:pt x="0" y="0"/>
                </a:lnTo>
                <a:lnTo>
                  <a:pt x="0" y="6857999"/>
                </a:lnTo>
                <a:lnTo>
                  <a:pt x="8320404" y="6858265"/>
                </a:lnTo>
                <a:lnTo>
                  <a:pt x="9725190" y="5464363"/>
                </a:lnTo>
                <a:lnTo>
                  <a:pt x="4304371" y="0"/>
                </a:ln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50941-4230-974A-977D-8F6D313B8AEF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195BE92-34F5-3546-A596-20D07A139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1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5898A6C-DE95-7141-81A3-94C7240F8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F0FB5E03-A74E-CC42-A7DF-71D20DBF22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D4A0DA91-CFBB-E84D-B787-D16C79C726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0C8C98-8540-F243-A7E5-72B42C482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Danke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Gracias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en-US" altLang="en-US" sz="2600" dirty="0" err="1">
                <a:solidFill>
                  <a:schemeClr val="bg1"/>
                </a:solidFill>
              </a:rPr>
              <a:t>Grazie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谢谢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ありがとう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감사합니다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धन्यवाद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6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6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6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he-IL" altLang="en-US" sz="2600" dirty="0">
                <a:solidFill>
                  <a:schemeClr val="bg1"/>
                </a:solidFill>
              </a:rPr>
              <a:t>תודה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e-IN" sz="2000" b="0" i="0" dirty="0">
                <a:solidFill>
                  <a:schemeClr val="bg1"/>
                </a:solidFill>
                <a:effectLst/>
                <a:latin typeface="system-ui"/>
              </a:rPr>
              <a:t>ధన్యవాదములు</a:t>
            </a: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B9A38E-B1CF-844E-A9DE-275B3C066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D28C162-65FD-A34B-9664-413A5D187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20DC93-4706-E90A-3AA5-65A7191B63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Danke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Gracias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en-US" altLang="en-US" sz="2600" dirty="0" err="1">
                <a:solidFill>
                  <a:schemeClr val="bg1"/>
                </a:solidFill>
              </a:rPr>
              <a:t>Grazie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谢谢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ありがとう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감사합니다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धन्यवाद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6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6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6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he-IL" altLang="en-US" sz="2600" dirty="0">
                <a:solidFill>
                  <a:schemeClr val="bg1"/>
                </a:solidFill>
              </a:rPr>
              <a:t>תודה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e-IN" sz="2000" b="0" i="0" dirty="0">
                <a:solidFill>
                  <a:schemeClr val="bg1"/>
                </a:solidFill>
                <a:effectLst/>
                <a:latin typeface="system-ui"/>
              </a:rPr>
              <a:t>ధన్యవాదములు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A746397E-87C1-0CA1-B4AF-78BB574C3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losing Slide">
    <p:bg>
      <p:bgPr>
        <a:gradFill flip="none" rotWithShape="1"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B9A38E-B1CF-844E-A9DE-275B3C066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D28C162-65FD-A34B-9664-413A5D187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20DC93-4706-E90A-3AA5-65A7191B63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Danke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Gracias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en-US" altLang="en-US" sz="2600" dirty="0" err="1">
                <a:solidFill>
                  <a:schemeClr val="bg1"/>
                </a:solidFill>
              </a:rPr>
              <a:t>Grazie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谢谢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ありがとう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감사합니다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धन्यवाद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6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6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6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he-IL" altLang="en-US" sz="2600" dirty="0">
                <a:solidFill>
                  <a:schemeClr val="bg1"/>
                </a:solidFill>
              </a:rPr>
              <a:t>תודה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e-IN" sz="2000" b="0" i="0" dirty="0">
                <a:solidFill>
                  <a:schemeClr val="bg1"/>
                </a:solidFill>
                <a:effectLst/>
                <a:latin typeface="system-ui"/>
              </a:rPr>
              <a:t>ధన్యవాదములు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A746397E-87C1-0CA1-B4AF-78BB574C3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8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973A747D-17C8-3049-97A8-E7994701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D4A0DA91-CFBB-E84D-B787-D16C79C726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32520C-4F76-B1E0-1315-122D2AE2A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Danke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Gracias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en-US" altLang="en-US" sz="2600" dirty="0" err="1">
                <a:solidFill>
                  <a:schemeClr val="bg1"/>
                </a:solidFill>
              </a:rPr>
              <a:t>Grazie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谢谢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ありがとう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감사합니다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धन्यवाद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6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6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6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he-IL" altLang="en-US" sz="2600" dirty="0">
                <a:solidFill>
                  <a:schemeClr val="bg1"/>
                </a:solidFill>
              </a:rPr>
              <a:t>תודה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e-IN" sz="2000" b="0" i="0" dirty="0">
                <a:solidFill>
                  <a:schemeClr val="bg1"/>
                </a:solidFill>
                <a:effectLst/>
                <a:latin typeface="system-ui"/>
              </a:rPr>
              <a:t>ధన్యవాదములు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908479A3-F44E-6F79-1AB5-22FC1841C3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E0F26C2-13FB-254B-AE0E-BD5BE35F4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F57A52-A090-7F0C-29C6-83F92019602D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74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65C8D65D-FA78-7045-8C8F-56DDB114B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D28C162-65FD-A34B-9664-413A5D187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7439E-9A8C-62F0-11A3-8D7D8A5E88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Danke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Gracias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en-US" altLang="en-US" sz="2600" dirty="0" err="1">
                <a:solidFill>
                  <a:schemeClr val="bg1"/>
                </a:solidFill>
              </a:rPr>
              <a:t>Grazie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谢谢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ありがとう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감사합니다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धन्यवाद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6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6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6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he-IL" altLang="en-US" sz="2600" dirty="0">
                <a:solidFill>
                  <a:schemeClr val="bg1"/>
                </a:solidFill>
              </a:rPr>
              <a:t>תודה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e-IN" sz="2000" b="0" i="0" dirty="0">
                <a:solidFill>
                  <a:schemeClr val="bg1"/>
                </a:solidFill>
                <a:effectLst/>
                <a:latin typeface="system-ui"/>
              </a:rPr>
              <a:t>ధన్యవాదములు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DE3DF629-D984-6F20-C82D-6842E67510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5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losing Slide">
    <p:bg>
      <p:bgPr>
        <a:gradFill flip="none" rotWithShape="1"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65C8D65D-FA78-7045-8C8F-56DDB114B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D28C162-65FD-A34B-9664-413A5D187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C7439E-9A8C-62F0-11A3-8D7D8A5E88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Danke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Gracias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en-US" altLang="en-US" sz="2600" dirty="0" err="1">
                <a:solidFill>
                  <a:schemeClr val="bg1"/>
                </a:solidFill>
              </a:rPr>
              <a:t>Grazie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谢谢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ありがとう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감사합니다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धन्यवाद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6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6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6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6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600" dirty="0">
                <a:solidFill>
                  <a:schemeClr val="bg1"/>
                </a:solidFill>
              </a:rPr>
            </a:br>
            <a:r>
              <a:rPr lang="he-IL" altLang="en-US" sz="2600" dirty="0">
                <a:solidFill>
                  <a:schemeClr val="bg1"/>
                </a:solidFill>
              </a:rPr>
              <a:t>תודה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e-IN" sz="2000" b="0" i="0" dirty="0">
                <a:solidFill>
                  <a:schemeClr val="bg1"/>
                </a:solidFill>
                <a:effectLst/>
                <a:latin typeface="system-ui"/>
              </a:rPr>
              <a:t>ధన్యవాదములు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DE3DF629-D984-6F20-C82D-6842E67510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60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A48FB55-D5BB-084F-BACF-A07C257E7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3" name="Picture 12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44746F1-B3D7-0243-8B06-95CC6A201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125EC0CC-4F04-39C5-041F-BEA17116B4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E22D11-BA56-674C-A7F1-E8B345E82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47F3DF-159E-2B4A-848E-BCCCF7381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C2CB46F-4F17-004B-85E2-BC55AB449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51C65B67-1002-E334-8760-AE1DBFE14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losing Slide">
    <p:bg>
      <p:bgPr>
        <a:gradFill flip="none" rotWithShape="1"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E22D11-BA56-674C-A7F1-E8B345E82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47F3DF-159E-2B4A-848E-BCCCF7381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C2CB46F-4F17-004B-85E2-BC55AB449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51C65B67-1002-E334-8760-AE1DBFE14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18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5CB4EA8E-D6CA-DF40-9ADD-CE8408E00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3" name="Picture 12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44746F1-B3D7-0243-8B06-95CC6A201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854653A2-DF57-3728-3E84-C3AF0DEC90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58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007A6213-5C36-0A44-890D-F1E1590E8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47F3DF-159E-2B4A-848E-BCCCF7381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C2CB46F-4F17-004B-85E2-BC55AB449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16EF959D-9832-1867-1020-70C850E871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25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losing Slide">
    <p:bg>
      <p:bgPr>
        <a:gradFill flip="none" rotWithShape="1">
          <a:gsLst>
            <a:gs pos="100000">
              <a:schemeClr val="accent2"/>
            </a:gs>
            <a:gs pos="21000">
              <a:srgbClr val="00C1DE"/>
            </a:gs>
            <a:gs pos="49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007A6213-5C36-0A44-890D-F1E1590E8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87581"/>
            <a:ext cx="11658600" cy="63418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47F3DF-159E-2B4A-848E-BCCCF7381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C2CB46F-4F17-004B-85E2-BC55AB449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16EF959D-9832-1867-1020-70C850E871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9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BEDD4A8-AC94-F043-97D1-13B28A4EA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954D4-E837-74D6-C2A1-5D6EC130E8CC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0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16" y="-66"/>
            <a:ext cx="12192116" cy="6858065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50941-4230-974A-977D-8F6D313B8AEF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1997F8F-0B70-7945-8CB6-7230FFBB8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27" y="0"/>
            <a:ext cx="12202885" cy="6864122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50941-4230-974A-977D-8F6D313B8AEF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BEDD4A8-AC94-F043-97D1-13B28A4EA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C364A-6D9D-BE47-B4F5-C79411B00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50941-4230-974A-977D-8F6D313B8AEF}"/>
              </a:ext>
            </a:extLst>
          </p:cNvPr>
          <p:cNvCxnSpPr>
            <a:cxnSpLocks/>
          </p:cNvCxnSpPr>
          <p:nvPr userDrawn="1"/>
        </p:nvCxnSpPr>
        <p:spPr>
          <a:xfrm>
            <a:off x="417443" y="5543631"/>
            <a:ext cx="0" cy="581172"/>
          </a:xfrm>
          <a:prstGeom prst="line">
            <a:avLst/>
          </a:prstGeom>
          <a:ln w="12700">
            <a:solidFill>
              <a:srgbClr val="00C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65F417A8-5A56-C049-844F-E82873A77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7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F3C97BB-9939-B347-8FA3-7462E2FE4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6230" y="0"/>
            <a:ext cx="6835769" cy="685800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714AEDC0-A33B-F940-A840-6EE80345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2024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0B914-698E-8E44-851B-26EF10C37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39BE0C-30D8-5E4A-AADA-9C76A8138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64E8E06-C0AC-F149-A17F-960EB7414B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A9403B94-AAAF-AB46-B38A-95D16DAB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2024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970F2EF9-EE0C-275D-DB99-812522D9888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847" y="6384924"/>
            <a:ext cx="879904" cy="2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67" r:id="rId2"/>
    <p:sldLayoutId id="2147485516" r:id="rId3"/>
    <p:sldLayoutId id="2147485517" r:id="rId4"/>
    <p:sldLayoutId id="2147485551" r:id="rId5"/>
    <p:sldLayoutId id="2147485519" r:id="rId6"/>
    <p:sldLayoutId id="2147485531" r:id="rId7"/>
    <p:sldLayoutId id="2147485552" r:id="rId8"/>
    <p:sldLayoutId id="2147485540" r:id="rId9"/>
    <p:sldLayoutId id="2147485539" r:id="rId10"/>
    <p:sldLayoutId id="2147485541" r:id="rId11"/>
    <p:sldLayoutId id="2147485556" r:id="rId12"/>
    <p:sldLayoutId id="2147485436" r:id="rId13"/>
    <p:sldLayoutId id="2147485523" r:id="rId14"/>
    <p:sldLayoutId id="2147485557" r:id="rId15"/>
    <p:sldLayoutId id="2147485525" r:id="rId16"/>
    <p:sldLayoutId id="2147485524" r:id="rId17"/>
    <p:sldLayoutId id="2147485510" r:id="rId18"/>
    <p:sldLayoutId id="2147485558" r:id="rId19"/>
    <p:sldLayoutId id="2147485438" r:id="rId20"/>
    <p:sldLayoutId id="2147485536" r:id="rId21"/>
    <p:sldLayoutId id="2147485535" r:id="rId22"/>
    <p:sldLayoutId id="2147485559" r:id="rId23"/>
    <p:sldLayoutId id="2147485538" r:id="rId24"/>
    <p:sldLayoutId id="2147485440" r:id="rId25"/>
    <p:sldLayoutId id="2147485441" r:id="rId26"/>
    <p:sldLayoutId id="2147485442" r:id="rId27"/>
    <p:sldLayoutId id="2147485443" r:id="rId28"/>
    <p:sldLayoutId id="2147485444" r:id="rId29"/>
    <p:sldLayoutId id="2147485445" r:id="rId30"/>
    <p:sldLayoutId id="2147485446" r:id="rId31"/>
    <p:sldLayoutId id="2147485447" r:id="rId32"/>
    <p:sldLayoutId id="2147485448" r:id="rId33"/>
    <p:sldLayoutId id="2147485449" r:id="rId34"/>
    <p:sldLayoutId id="2147485450" r:id="rId35"/>
    <p:sldLayoutId id="2147485452" r:id="rId36"/>
    <p:sldLayoutId id="2147485512" r:id="rId37"/>
    <p:sldLayoutId id="2147485560" r:id="rId38"/>
    <p:sldLayoutId id="2147485526" r:id="rId39"/>
    <p:sldLayoutId id="2147485527" r:id="rId40"/>
    <p:sldLayoutId id="2147485561" r:id="rId41"/>
    <p:sldLayoutId id="2147485453" r:id="rId42"/>
    <p:sldLayoutId id="2147485513" r:id="rId43"/>
    <p:sldLayoutId id="2147485562" r:id="rId44"/>
    <p:sldLayoutId id="2147485528" r:id="rId45"/>
    <p:sldLayoutId id="2147485529" r:id="rId46"/>
    <p:sldLayoutId id="2147485563" r:id="rId4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Blip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</a:buBlip>
        <a:defRPr sz="2400" kern="1200">
          <a:solidFill>
            <a:srgbClr val="333E48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33E4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Tx/>
        <a:buBlip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</a:buBlip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Tx/>
        <a:buBlip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</a:buBlip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svg"/><Relationship Id="rId5" Type="http://schemas.openxmlformats.org/officeDocument/2006/relationships/image" Target="../media/image4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arm.com/linux-arm/linux-cca%20cca-host/" TargetMode="External"/><Relationship Id="rId2" Type="http://schemas.openxmlformats.org/officeDocument/2006/relationships/hyperlink" Target="https://developer.arm.com/documentation/den0137/latest/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lpc.events/event/18/contributions/1864/" TargetMode="External"/><Relationship Id="rId4" Type="http://schemas.openxmlformats.org/officeDocument/2006/relationships/hyperlink" Target="https://developer.arm.com/-/cdn-downloads/permalink/PDF/Architectures/DEN0137_1.1-alp8_rmm-arch_externa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31B8A2-8C62-BA0F-F4EF-D217FE113E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Suzuki K Poulose &lt;</a:t>
            </a:r>
            <a:r>
              <a:rPr lang="en-US" dirty="0" err="1"/>
              <a:t>suzuki.poulose@arm.com</a:t>
            </a:r>
            <a:r>
              <a:rPr lang="en-US" dirty="0"/>
              <a:t>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CC20-1BF1-03E9-8D92-2B8E824097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September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0D2ABF-0C21-8E8F-D35B-2BB6B5E7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CCA – IOMMU &amp;  Trusted Devices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0D84C9-8EF3-C4BC-7CD8-E0F19C12D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LPC 2024 – CC MC</a:t>
            </a:r>
          </a:p>
        </p:txBody>
      </p:sp>
    </p:spTree>
    <p:extLst>
      <p:ext uri="{BB962C8B-B14F-4D97-AF65-F5344CB8AC3E}">
        <p14:creationId xmlns:p14="http://schemas.microsoft.com/office/powerpoint/2010/main" val="129533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81B5-DC50-771D-4C9A-93496DF9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SMMU with “Trusted” mode and Stage 1 SMMU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9A317-830F-07FE-787D-D2D89E4BB06C}"/>
              </a:ext>
            </a:extLst>
          </p:cNvPr>
          <p:cNvSpPr/>
          <p:nvPr/>
        </p:nvSpPr>
        <p:spPr>
          <a:xfrm>
            <a:off x="479425" y="4352193"/>
            <a:ext cx="5733138" cy="147582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GB" sz="1200" b="1">
                <a:solidFill>
                  <a:schemeClr val="accent6"/>
                </a:solidFill>
              </a:rPr>
              <a:t>Hardware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D0D25-072E-80EA-F0E9-B942BCA88E2F}"/>
              </a:ext>
            </a:extLst>
          </p:cNvPr>
          <p:cNvSpPr/>
          <p:nvPr/>
        </p:nvSpPr>
        <p:spPr>
          <a:xfrm>
            <a:off x="479967" y="1493482"/>
            <a:ext cx="5733138" cy="14905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Realm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A03BC-5083-7BF6-6564-3ED5F4E362CA}"/>
              </a:ext>
            </a:extLst>
          </p:cNvPr>
          <p:cNvSpPr/>
          <p:nvPr/>
        </p:nvSpPr>
        <p:spPr>
          <a:xfrm>
            <a:off x="479426" y="3105156"/>
            <a:ext cx="5733138" cy="1125865"/>
          </a:xfrm>
          <a:prstGeom prst="rect">
            <a:avLst/>
          </a:prstGeom>
          <a:noFill/>
          <a:ln w="25400">
            <a:solidFill>
              <a:srgbClr val="C0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C09500"/>
                </a:solidFill>
                <a:latin typeface="Calibri"/>
              </a:rPr>
              <a:t>RMM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095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07E3D6-6AED-D74D-91F7-3DA543CBCE43}"/>
              </a:ext>
            </a:extLst>
          </p:cNvPr>
          <p:cNvCxnSpPr>
            <a:cxnSpLocks/>
          </p:cNvCxnSpPr>
          <p:nvPr/>
        </p:nvCxnSpPr>
        <p:spPr>
          <a:xfrm>
            <a:off x="3340206" y="1871842"/>
            <a:ext cx="0" cy="981378"/>
          </a:xfrm>
          <a:prstGeom prst="line">
            <a:avLst/>
          </a:prstGeom>
          <a:ln w="25400">
            <a:solidFill>
              <a:srgbClr val="FFC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34138E-E6F2-8401-380C-60ACF20EDF6E}"/>
              </a:ext>
            </a:extLst>
          </p:cNvPr>
          <p:cNvSpPr txBox="1"/>
          <p:nvPr/>
        </p:nvSpPr>
        <p:spPr>
          <a:xfrm>
            <a:off x="3949260" y="1806089"/>
            <a:ext cx="139980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>
                <a:solidFill>
                  <a:srgbClr val="FFC600"/>
                </a:solidFill>
                <a:latin typeface="+mn-lt"/>
                <a:ea typeface="+mn-ea"/>
              </a:rPr>
              <a:t>Unp</a:t>
            </a: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rotected IPA space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8F60B8-E26F-A77F-6112-55AEB0CB237B}"/>
              </a:ext>
            </a:extLst>
          </p:cNvPr>
          <p:cNvSpPr/>
          <p:nvPr/>
        </p:nvSpPr>
        <p:spPr>
          <a:xfrm>
            <a:off x="6429117" y="3105155"/>
            <a:ext cx="3306216" cy="1125865"/>
          </a:xfrm>
          <a:prstGeom prst="rect">
            <a:avLst/>
          </a:prstGeom>
          <a:noFill/>
          <a:ln w="25400">
            <a:solidFill>
              <a:srgbClr val="333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333D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Hypervisor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F38C3-8681-2275-D630-1280FAE58C3C}"/>
              </a:ext>
            </a:extLst>
          </p:cNvPr>
          <p:cNvSpPr/>
          <p:nvPr/>
        </p:nvSpPr>
        <p:spPr>
          <a:xfrm>
            <a:off x="3706527" y="4432240"/>
            <a:ext cx="1885273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Non-Secure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66C30-36BA-4A75-55A6-E1C29024A6DD}"/>
              </a:ext>
            </a:extLst>
          </p:cNvPr>
          <p:cNvSpPr/>
          <p:nvPr/>
        </p:nvSpPr>
        <p:spPr>
          <a:xfrm>
            <a:off x="2407777" y="5058154"/>
            <a:ext cx="1878227" cy="316861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TDI, state == RUN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039E93-480C-FF0D-6F23-26B9A9AFB872}"/>
              </a:ext>
            </a:extLst>
          </p:cNvPr>
          <p:cNvSpPr/>
          <p:nvPr/>
        </p:nvSpPr>
        <p:spPr>
          <a:xfrm>
            <a:off x="6535106" y="3573626"/>
            <a:ext cx="2111281" cy="541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(NS PAS mappings only)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ABF114E-D0F9-6C3D-5618-A0D33F7E4D05}"/>
              </a:ext>
            </a:extLst>
          </p:cNvPr>
          <p:cNvCxnSpPr>
            <a:cxnSpLocks/>
            <a:stCxn id="11" idx="3"/>
            <a:endCxn id="10" idx="2"/>
          </p:cNvCxnSpPr>
          <p:nvPr/>
        </p:nvCxnSpPr>
        <p:spPr>
          <a:xfrm flipV="1">
            <a:off x="4286004" y="4749101"/>
            <a:ext cx="363160" cy="467484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1DFC687-F835-C556-A207-6484F0718AC6}"/>
              </a:ext>
            </a:extLst>
          </p:cNvPr>
          <p:cNvSpPr txBox="1"/>
          <p:nvPr/>
        </p:nvSpPr>
        <p:spPr>
          <a:xfrm>
            <a:off x="4927286" y="5143323"/>
            <a:ext cx="33342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T=0</a:t>
            </a:r>
            <a:b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(MSI)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82EAA8E-59BA-3FB9-B8E7-83B488D038AE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 flipV="1">
            <a:off x="5591800" y="4114626"/>
            <a:ext cx="1998947" cy="476045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BC6043-7606-2603-9377-52AE3556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17" y="1171111"/>
            <a:ext cx="5283458" cy="1812873"/>
          </a:xfrm>
        </p:spPr>
        <p:txBody>
          <a:bodyPr/>
          <a:lstStyle/>
          <a:p>
            <a:r>
              <a:rPr lang="en-US" sz="1800"/>
              <a:t>When device state transitions to RUN, guest must use stage 1 translation tables in Protected IPA space</a:t>
            </a:r>
          </a:p>
          <a:p>
            <a:r>
              <a:rPr lang="en-US" sz="1800"/>
              <a:t>Thereafter, guest interacts with the Protected </a:t>
            </a:r>
            <a:r>
              <a:rPr lang="en-US" sz="1800" err="1"/>
              <a:t>vSMMU</a:t>
            </a:r>
            <a:r>
              <a:rPr lang="en-US" sz="1800"/>
              <a:t> instance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2FBF4-C4C9-D49C-C87D-1921A0236964}"/>
              </a:ext>
            </a:extLst>
          </p:cNvPr>
          <p:cNvSpPr txBox="1"/>
          <p:nvPr/>
        </p:nvSpPr>
        <p:spPr>
          <a:xfrm>
            <a:off x="1465233" y="1806089"/>
            <a:ext cx="122347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Protected IPA space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956D75-AADC-7585-6A9C-58CF982CA5E9}"/>
              </a:ext>
            </a:extLst>
          </p:cNvPr>
          <p:cNvSpPr/>
          <p:nvPr/>
        </p:nvSpPr>
        <p:spPr>
          <a:xfrm>
            <a:off x="1105015" y="3552986"/>
            <a:ext cx="1943913" cy="550448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(Realm + NS PAS mappings)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FCFF48-6B97-27EE-DCE1-937E25470129}"/>
              </a:ext>
            </a:extLst>
          </p:cNvPr>
          <p:cNvSpPr/>
          <p:nvPr/>
        </p:nvSpPr>
        <p:spPr>
          <a:xfrm>
            <a:off x="1105017" y="2073184"/>
            <a:ext cx="1943908" cy="289347"/>
          </a:xfrm>
          <a:prstGeom prst="rect">
            <a:avLst/>
          </a:prstGeom>
          <a:solidFill>
            <a:srgbClr val="FFC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1 translation tables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BB16D-61EF-6937-8CA7-B07ED9E11ED3}"/>
              </a:ext>
            </a:extLst>
          </p:cNvPr>
          <p:cNvSpPr/>
          <p:nvPr/>
        </p:nvSpPr>
        <p:spPr>
          <a:xfrm>
            <a:off x="1105016" y="3201728"/>
            <a:ext cx="1943911" cy="289347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bg1"/>
                </a:solidFill>
                <a:latin typeface="Calibri"/>
              </a:rPr>
              <a:t>vSMMU</a:t>
            </a:r>
            <a:r>
              <a:rPr lang="en-GB" sz="1200">
                <a:solidFill>
                  <a:schemeClr val="bg1"/>
                </a:solidFill>
                <a:latin typeface="Calibri"/>
              </a:rPr>
              <a:t> emulation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0133B-BF5F-FD75-D8B7-17081888638C}"/>
              </a:ext>
            </a:extLst>
          </p:cNvPr>
          <p:cNvSpPr/>
          <p:nvPr/>
        </p:nvSpPr>
        <p:spPr>
          <a:xfrm>
            <a:off x="1105017" y="2584653"/>
            <a:ext cx="1943910" cy="289347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Protected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559F6E-E329-5851-A901-8A3CC2A4E2E8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>
            <a:off x="2076972" y="2874000"/>
            <a:ext cx="0" cy="327728"/>
          </a:xfrm>
          <a:prstGeom prst="straightConnector1">
            <a:avLst/>
          </a:prstGeom>
          <a:ln w="25400">
            <a:solidFill>
              <a:srgbClr val="FFC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B20149-BF40-E542-EA68-2559ECF41315}"/>
              </a:ext>
            </a:extLst>
          </p:cNvPr>
          <p:cNvCxnSpPr>
            <a:cxnSpLocks/>
            <a:stCxn id="27" idx="0"/>
            <a:endCxn id="18" idx="2"/>
          </p:cNvCxnSpPr>
          <p:nvPr/>
        </p:nvCxnSpPr>
        <p:spPr>
          <a:xfrm flipV="1">
            <a:off x="2076965" y="4103434"/>
            <a:ext cx="7" cy="33438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3C8CCD49-020B-C005-97A9-DD9E9A5F2E9F}"/>
              </a:ext>
            </a:extLst>
          </p:cNvPr>
          <p:cNvCxnSpPr>
            <a:cxnSpLocks/>
            <a:stCxn id="27" idx="1"/>
            <a:endCxn id="19" idx="1"/>
          </p:cNvCxnSpPr>
          <p:nvPr/>
        </p:nvCxnSpPr>
        <p:spPr>
          <a:xfrm rot="10800000" flipH="1">
            <a:off x="1105015" y="2217858"/>
            <a:ext cx="1" cy="2378396"/>
          </a:xfrm>
          <a:prstGeom prst="bentConnector3">
            <a:avLst>
              <a:gd name="adj1" fmla="val -22860000000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3EBAF3-0CEE-39ED-736D-3F645274D535}"/>
              </a:ext>
            </a:extLst>
          </p:cNvPr>
          <p:cNvSpPr txBox="1"/>
          <p:nvPr/>
        </p:nvSpPr>
        <p:spPr>
          <a:xfrm>
            <a:off x="1355937" y="5149015"/>
            <a:ext cx="40876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T=1</a:t>
            </a:r>
            <a:b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(DMA)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6AF14B7E-F548-66A1-77B4-C4DE994A3372}"/>
              </a:ext>
            </a:extLst>
          </p:cNvPr>
          <p:cNvCxnSpPr>
            <a:cxnSpLocks/>
            <a:stCxn id="11" idx="1"/>
            <a:endCxn id="27" idx="2"/>
          </p:cNvCxnSpPr>
          <p:nvPr/>
        </p:nvCxnSpPr>
        <p:spPr>
          <a:xfrm rot="10800000">
            <a:off x="2076965" y="4754685"/>
            <a:ext cx="330812" cy="461901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E12097C-3A04-573F-7F72-AF07A9834801}"/>
              </a:ext>
            </a:extLst>
          </p:cNvPr>
          <p:cNvSpPr/>
          <p:nvPr/>
        </p:nvSpPr>
        <p:spPr>
          <a:xfrm>
            <a:off x="1105016" y="4437823"/>
            <a:ext cx="1943898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Realm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64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66502EA-7700-363E-6029-CFCA4583AF2B}"/>
              </a:ext>
            </a:extLst>
          </p:cNvPr>
          <p:cNvSpPr/>
          <p:nvPr/>
        </p:nvSpPr>
        <p:spPr>
          <a:xfrm>
            <a:off x="6535105" y="3222368"/>
            <a:ext cx="2111281" cy="289347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bg1"/>
                </a:solidFill>
                <a:latin typeface="Calibri"/>
              </a:rPr>
              <a:t>vSMMU</a:t>
            </a:r>
            <a:r>
              <a:rPr lang="en-GB" sz="1200">
                <a:solidFill>
                  <a:schemeClr val="bg1"/>
                </a:solidFill>
                <a:latin typeface="Calibri"/>
              </a:rPr>
              <a:t> emulation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F42E7-0526-1766-29AC-E4188941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? RMM </a:t>
            </a:r>
            <a:r>
              <a:rPr lang="en-US" dirty="0" err="1"/>
              <a:t>vSMMU</a:t>
            </a:r>
            <a:r>
              <a:rPr lang="en-US" dirty="0"/>
              <a:t> shadowing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89830-7AC0-BA31-6413-09DC007C5087}"/>
              </a:ext>
            </a:extLst>
          </p:cNvPr>
          <p:cNvSpPr/>
          <p:nvPr/>
        </p:nvSpPr>
        <p:spPr>
          <a:xfrm>
            <a:off x="479425" y="4352193"/>
            <a:ext cx="5733138" cy="147582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GB" sz="1200" b="1">
                <a:solidFill>
                  <a:schemeClr val="accent6"/>
                </a:solidFill>
              </a:rPr>
              <a:t>Hardware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C94E6-6CB9-E00B-5A45-2F988689361D}"/>
              </a:ext>
            </a:extLst>
          </p:cNvPr>
          <p:cNvSpPr/>
          <p:nvPr/>
        </p:nvSpPr>
        <p:spPr>
          <a:xfrm>
            <a:off x="479967" y="1493482"/>
            <a:ext cx="5733138" cy="14905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Realm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9714E-17DD-9AA5-B458-8B25EB144B49}"/>
              </a:ext>
            </a:extLst>
          </p:cNvPr>
          <p:cNvSpPr/>
          <p:nvPr/>
        </p:nvSpPr>
        <p:spPr>
          <a:xfrm>
            <a:off x="479426" y="3105156"/>
            <a:ext cx="5733138" cy="1125865"/>
          </a:xfrm>
          <a:prstGeom prst="rect">
            <a:avLst/>
          </a:prstGeom>
          <a:noFill/>
          <a:ln w="25400">
            <a:solidFill>
              <a:srgbClr val="C0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C09500"/>
                </a:solidFill>
                <a:latin typeface="Calibri"/>
              </a:rPr>
              <a:t>RMM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095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45F44-B81A-A525-64CC-0849AE07DC32}"/>
              </a:ext>
            </a:extLst>
          </p:cNvPr>
          <p:cNvCxnSpPr>
            <a:cxnSpLocks/>
          </p:cNvCxnSpPr>
          <p:nvPr/>
        </p:nvCxnSpPr>
        <p:spPr>
          <a:xfrm>
            <a:off x="3340206" y="1871842"/>
            <a:ext cx="0" cy="981378"/>
          </a:xfrm>
          <a:prstGeom prst="line">
            <a:avLst/>
          </a:prstGeom>
          <a:ln w="25400">
            <a:solidFill>
              <a:srgbClr val="FFC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2E39EA-2FEF-758A-C4DF-D0C824D99EB0}"/>
              </a:ext>
            </a:extLst>
          </p:cNvPr>
          <p:cNvSpPr txBox="1"/>
          <p:nvPr/>
        </p:nvSpPr>
        <p:spPr>
          <a:xfrm>
            <a:off x="1465233" y="1806089"/>
            <a:ext cx="122347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Protected IPA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E5CE2-732C-9CE2-3B6A-2DE3FB2E7E35}"/>
              </a:ext>
            </a:extLst>
          </p:cNvPr>
          <p:cNvSpPr txBox="1"/>
          <p:nvPr/>
        </p:nvSpPr>
        <p:spPr>
          <a:xfrm>
            <a:off x="3949260" y="1806089"/>
            <a:ext cx="139980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>
                <a:solidFill>
                  <a:srgbClr val="FFC600"/>
                </a:solidFill>
                <a:latin typeface="+mn-lt"/>
                <a:ea typeface="+mn-ea"/>
              </a:rPr>
              <a:t>Unp</a:t>
            </a: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rotected IPA space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624459-57A9-C820-3FBC-EB91EF205A5F}"/>
              </a:ext>
            </a:extLst>
          </p:cNvPr>
          <p:cNvSpPr/>
          <p:nvPr/>
        </p:nvSpPr>
        <p:spPr>
          <a:xfrm>
            <a:off x="1105015" y="3552986"/>
            <a:ext cx="1943913" cy="550448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(Realm + NS PAS mappings)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1765E-FBF6-BDC3-BF70-42A20AD96F4B}"/>
              </a:ext>
            </a:extLst>
          </p:cNvPr>
          <p:cNvSpPr/>
          <p:nvPr/>
        </p:nvSpPr>
        <p:spPr>
          <a:xfrm>
            <a:off x="6429117" y="3105155"/>
            <a:ext cx="3306216" cy="1874169"/>
          </a:xfrm>
          <a:prstGeom prst="rect">
            <a:avLst/>
          </a:prstGeom>
          <a:noFill/>
          <a:ln w="25400">
            <a:solidFill>
              <a:srgbClr val="333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333D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Hypervisor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811814-DF7C-2068-3442-C4231417624A}"/>
              </a:ext>
            </a:extLst>
          </p:cNvPr>
          <p:cNvSpPr/>
          <p:nvPr/>
        </p:nvSpPr>
        <p:spPr>
          <a:xfrm>
            <a:off x="3706527" y="4432240"/>
            <a:ext cx="1885273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Non-Secure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ED71E-5E6A-80FF-B149-290814199D51}"/>
              </a:ext>
            </a:extLst>
          </p:cNvPr>
          <p:cNvSpPr/>
          <p:nvPr/>
        </p:nvSpPr>
        <p:spPr>
          <a:xfrm>
            <a:off x="2407777" y="5058154"/>
            <a:ext cx="1878227" cy="316861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TDI, state != RUN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F46B0C-D3E6-435A-5DD8-EB6E54962A12}"/>
              </a:ext>
            </a:extLst>
          </p:cNvPr>
          <p:cNvSpPr/>
          <p:nvPr/>
        </p:nvSpPr>
        <p:spPr>
          <a:xfrm>
            <a:off x="6535106" y="3573626"/>
            <a:ext cx="2111281" cy="541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(NS PAS mappings only)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00EB2760-E7D3-EB8A-E706-72F840C8E813}"/>
              </a:ext>
            </a:extLst>
          </p:cNvPr>
          <p:cNvCxnSpPr>
            <a:cxnSpLocks/>
            <a:stCxn id="15" idx="3"/>
            <a:endCxn id="13" idx="2"/>
          </p:cNvCxnSpPr>
          <p:nvPr/>
        </p:nvCxnSpPr>
        <p:spPr>
          <a:xfrm flipV="1">
            <a:off x="4286004" y="4749101"/>
            <a:ext cx="363160" cy="467484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B4D84C-4314-3B7E-5B51-5FB2672B95D3}"/>
              </a:ext>
            </a:extLst>
          </p:cNvPr>
          <p:cNvSpPr txBox="1"/>
          <p:nvPr/>
        </p:nvSpPr>
        <p:spPr>
          <a:xfrm>
            <a:off x="4927286" y="5143323"/>
            <a:ext cx="724109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T=0</a:t>
            </a:r>
            <a:b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(DMA, MSI)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EB715861-4609-FC74-A186-66C6F094529F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5294220" y="3199070"/>
            <a:ext cx="588114" cy="1878227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21CB92-E90E-C817-F575-CBEF0B85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575" y="982279"/>
            <a:ext cx="5283458" cy="1510352"/>
          </a:xfrm>
        </p:spPr>
        <p:txBody>
          <a:bodyPr/>
          <a:lstStyle/>
          <a:p>
            <a:r>
              <a:rPr lang="en-US" sz="1800" dirty="0"/>
              <a:t>In principle, a single guest-facing </a:t>
            </a:r>
            <a:r>
              <a:rPr lang="en-US" sz="1800" dirty="0" err="1"/>
              <a:t>vSMMU</a:t>
            </a:r>
            <a:r>
              <a:rPr lang="en-US" sz="1800" dirty="0"/>
              <a:t> instance could be multiplexed onto two instances, depending on the device state</a:t>
            </a:r>
          </a:p>
          <a:p>
            <a:r>
              <a:rPr lang="en-US" sz="1800" dirty="0"/>
              <a:t>When device state != RUN, RMM communicates guest’s stage 1 updates and </a:t>
            </a:r>
            <a:r>
              <a:rPr lang="en-US" sz="1800" dirty="0" err="1"/>
              <a:t>vSMMU</a:t>
            </a:r>
            <a:r>
              <a:rPr lang="en-US" sz="1800" dirty="0"/>
              <a:t> commands to hypervisor, via REC exits (new - RMM spec changes required)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65C59-6BA9-D8AB-810D-203A7F216417}"/>
              </a:ext>
            </a:extLst>
          </p:cNvPr>
          <p:cNvSpPr/>
          <p:nvPr/>
        </p:nvSpPr>
        <p:spPr>
          <a:xfrm>
            <a:off x="1105017" y="2073184"/>
            <a:ext cx="1943908" cy="289347"/>
          </a:xfrm>
          <a:prstGeom prst="rect">
            <a:avLst/>
          </a:prstGeom>
          <a:solidFill>
            <a:srgbClr val="FFC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1 translation tables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EB516-C005-F736-25DD-C99A120B6CCF}"/>
              </a:ext>
            </a:extLst>
          </p:cNvPr>
          <p:cNvSpPr/>
          <p:nvPr/>
        </p:nvSpPr>
        <p:spPr>
          <a:xfrm>
            <a:off x="1105016" y="3201728"/>
            <a:ext cx="1943911" cy="289347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bg1"/>
                </a:solidFill>
                <a:latin typeface="Calibri"/>
              </a:rPr>
              <a:t>vSMMU</a:t>
            </a:r>
            <a:r>
              <a:rPr lang="en-GB" sz="1200">
                <a:solidFill>
                  <a:schemeClr val="bg1"/>
                </a:solidFill>
                <a:latin typeface="Calibri"/>
              </a:rPr>
              <a:t> emulation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0E9C3-0B51-E9E4-185C-CB940D9CA316}"/>
              </a:ext>
            </a:extLst>
          </p:cNvPr>
          <p:cNvSpPr/>
          <p:nvPr/>
        </p:nvSpPr>
        <p:spPr>
          <a:xfrm>
            <a:off x="1105017" y="2584653"/>
            <a:ext cx="1943910" cy="289347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Protected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D9738-8E76-470A-2636-0FF152CA0313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>
            <a:off x="2076972" y="2874000"/>
            <a:ext cx="0" cy="327728"/>
          </a:xfrm>
          <a:prstGeom prst="straightConnector1">
            <a:avLst/>
          </a:prstGeom>
          <a:ln w="25400">
            <a:solidFill>
              <a:srgbClr val="FFC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4350CD-D946-CB9B-B242-F7C1BAC589B6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>
            <a:off x="5591800" y="4590671"/>
            <a:ext cx="943305" cy="303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6CD439-37F4-4990-72EA-0C8DCCDF603C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 flipV="1">
            <a:off x="3048927" y="3345783"/>
            <a:ext cx="3499624" cy="619"/>
          </a:xfrm>
          <a:prstGeom prst="straightConnector1">
            <a:avLst/>
          </a:prstGeom>
          <a:ln w="25400">
            <a:solidFill>
              <a:srgbClr val="FFC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B69196A3-BDE3-DEF9-44C0-D885944DA7F3}"/>
              </a:ext>
            </a:extLst>
          </p:cNvPr>
          <p:cNvSpPr/>
          <p:nvPr/>
        </p:nvSpPr>
        <p:spPr>
          <a:xfrm>
            <a:off x="1105016" y="4437823"/>
            <a:ext cx="1943898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Realm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3F53CE-EBEB-2AA0-3095-B9D56599343E}"/>
              </a:ext>
            </a:extLst>
          </p:cNvPr>
          <p:cNvSpPr/>
          <p:nvPr/>
        </p:nvSpPr>
        <p:spPr>
          <a:xfrm>
            <a:off x="6535276" y="4176537"/>
            <a:ext cx="2111110" cy="687144"/>
          </a:xfrm>
          <a:prstGeom prst="rect">
            <a:avLst/>
          </a:prstGeom>
          <a:solidFill>
            <a:srgbClr val="FFC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Shadow stage 1 translation tables</a:t>
            </a:r>
            <a:br>
              <a:rPr lang="en-GB" sz="1200">
                <a:solidFill>
                  <a:schemeClr val="bg1"/>
                </a:solidFill>
                <a:latin typeface="Calibri"/>
              </a:rPr>
            </a:br>
            <a:r>
              <a:rPr lang="en-GB" sz="1200">
                <a:solidFill>
                  <a:schemeClr val="bg1"/>
                </a:solidFill>
                <a:latin typeface="Calibri"/>
              </a:rPr>
              <a:t>(NS mappings only)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A456FA-48D6-75D5-81A6-CA137F5FE68F}"/>
              </a:ext>
            </a:extLst>
          </p:cNvPr>
          <p:cNvSpPr/>
          <p:nvPr/>
        </p:nvSpPr>
        <p:spPr>
          <a:xfrm flipV="1">
            <a:off x="6548551" y="3276856"/>
            <a:ext cx="223099" cy="137854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1EADF8-6E1D-C642-D25A-982A1BB5ED71}"/>
              </a:ext>
            </a:extLst>
          </p:cNvPr>
          <p:cNvSpPr/>
          <p:nvPr/>
        </p:nvSpPr>
        <p:spPr>
          <a:xfrm>
            <a:off x="6535105" y="4474001"/>
            <a:ext cx="263351" cy="239404"/>
          </a:xfrm>
          <a:prstGeom prst="rect">
            <a:avLst/>
          </a:prstGeom>
          <a:solidFill>
            <a:srgbClr val="FFC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978D002-397B-A358-764D-3B771D0C8BFC}"/>
              </a:ext>
            </a:extLst>
          </p:cNvPr>
          <p:cNvSpPr txBox="1">
            <a:spLocks/>
          </p:cNvSpPr>
          <p:nvPr/>
        </p:nvSpPr>
        <p:spPr>
          <a:xfrm>
            <a:off x="6429117" y="5293709"/>
            <a:ext cx="5283458" cy="914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8134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0173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2716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However, this violates the Realm’s security model: accesses to Protected IPA space are now exposed to / emulated by the Host</a:t>
            </a:r>
          </a:p>
        </p:txBody>
      </p:sp>
    </p:spTree>
    <p:extLst>
      <p:ext uri="{BB962C8B-B14F-4D97-AF65-F5344CB8AC3E}">
        <p14:creationId xmlns:p14="http://schemas.microsoft.com/office/powerpoint/2010/main" val="410145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42E7-0526-1766-29AC-E4188941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? RMM </a:t>
            </a:r>
            <a:r>
              <a:rPr lang="en-US" dirty="0" err="1"/>
              <a:t>vSMMU</a:t>
            </a:r>
            <a:r>
              <a:rPr lang="en-US" dirty="0"/>
              <a:t> shadowing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89830-7AC0-BA31-6413-09DC007C5087}"/>
              </a:ext>
            </a:extLst>
          </p:cNvPr>
          <p:cNvSpPr/>
          <p:nvPr/>
        </p:nvSpPr>
        <p:spPr>
          <a:xfrm>
            <a:off x="479425" y="4352193"/>
            <a:ext cx="5733138" cy="147582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GB" sz="1200" b="1">
                <a:solidFill>
                  <a:schemeClr val="accent6"/>
                </a:solidFill>
              </a:rPr>
              <a:t>Hardware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C94E6-6CB9-E00B-5A45-2F988689361D}"/>
              </a:ext>
            </a:extLst>
          </p:cNvPr>
          <p:cNvSpPr/>
          <p:nvPr/>
        </p:nvSpPr>
        <p:spPr>
          <a:xfrm>
            <a:off x="479967" y="1493482"/>
            <a:ext cx="5733138" cy="14905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Realm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9714E-17DD-9AA5-B458-8B25EB144B49}"/>
              </a:ext>
            </a:extLst>
          </p:cNvPr>
          <p:cNvSpPr/>
          <p:nvPr/>
        </p:nvSpPr>
        <p:spPr>
          <a:xfrm>
            <a:off x="479426" y="3105156"/>
            <a:ext cx="5733138" cy="1125865"/>
          </a:xfrm>
          <a:prstGeom prst="rect">
            <a:avLst/>
          </a:prstGeom>
          <a:noFill/>
          <a:ln w="25400">
            <a:solidFill>
              <a:srgbClr val="C0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C09500"/>
                </a:solidFill>
                <a:latin typeface="Calibri"/>
              </a:rPr>
              <a:t>RMM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095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45F44-B81A-A525-64CC-0849AE07DC32}"/>
              </a:ext>
            </a:extLst>
          </p:cNvPr>
          <p:cNvCxnSpPr>
            <a:cxnSpLocks/>
          </p:cNvCxnSpPr>
          <p:nvPr/>
        </p:nvCxnSpPr>
        <p:spPr>
          <a:xfrm>
            <a:off x="3340206" y="1871842"/>
            <a:ext cx="0" cy="981378"/>
          </a:xfrm>
          <a:prstGeom prst="line">
            <a:avLst/>
          </a:prstGeom>
          <a:ln w="25400">
            <a:solidFill>
              <a:srgbClr val="FFC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3E5CE2-732C-9CE2-3B6A-2DE3FB2E7E35}"/>
              </a:ext>
            </a:extLst>
          </p:cNvPr>
          <p:cNvSpPr txBox="1"/>
          <p:nvPr/>
        </p:nvSpPr>
        <p:spPr>
          <a:xfrm>
            <a:off x="3949260" y="1806089"/>
            <a:ext cx="139980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>
                <a:solidFill>
                  <a:srgbClr val="FFC600"/>
                </a:solidFill>
                <a:latin typeface="+mn-lt"/>
                <a:ea typeface="+mn-ea"/>
              </a:rPr>
              <a:t>Unp</a:t>
            </a: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rotected IPA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1765E-FBF6-BDC3-BF70-42A20AD96F4B}"/>
              </a:ext>
            </a:extLst>
          </p:cNvPr>
          <p:cNvSpPr/>
          <p:nvPr/>
        </p:nvSpPr>
        <p:spPr>
          <a:xfrm>
            <a:off x="6429117" y="3105155"/>
            <a:ext cx="3306216" cy="1125865"/>
          </a:xfrm>
          <a:prstGeom prst="rect">
            <a:avLst/>
          </a:prstGeom>
          <a:noFill/>
          <a:ln w="25400">
            <a:solidFill>
              <a:srgbClr val="333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333D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Hypervisor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811814-DF7C-2068-3442-C4231417624A}"/>
              </a:ext>
            </a:extLst>
          </p:cNvPr>
          <p:cNvSpPr/>
          <p:nvPr/>
        </p:nvSpPr>
        <p:spPr>
          <a:xfrm>
            <a:off x="3706527" y="4432240"/>
            <a:ext cx="1885273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Non-Secure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ED71E-5E6A-80FF-B149-290814199D51}"/>
              </a:ext>
            </a:extLst>
          </p:cNvPr>
          <p:cNvSpPr/>
          <p:nvPr/>
        </p:nvSpPr>
        <p:spPr>
          <a:xfrm>
            <a:off x="2407777" y="5058154"/>
            <a:ext cx="1878227" cy="316861"/>
          </a:xfrm>
          <a:prstGeom prst="rect">
            <a:avLst/>
          </a:prstGeom>
          <a:solidFill>
            <a:srgbClr val="00B05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TDI, state == RUN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F46B0C-D3E6-435A-5DD8-EB6E54962A12}"/>
              </a:ext>
            </a:extLst>
          </p:cNvPr>
          <p:cNvSpPr/>
          <p:nvPr/>
        </p:nvSpPr>
        <p:spPr>
          <a:xfrm>
            <a:off x="6535106" y="3573626"/>
            <a:ext cx="2111281" cy="541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(NS ITS mappings only)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00EB2760-E7D3-EB8A-E706-72F840C8E813}"/>
              </a:ext>
            </a:extLst>
          </p:cNvPr>
          <p:cNvCxnSpPr>
            <a:cxnSpLocks/>
            <a:stCxn id="15" idx="3"/>
            <a:endCxn id="13" idx="2"/>
          </p:cNvCxnSpPr>
          <p:nvPr/>
        </p:nvCxnSpPr>
        <p:spPr>
          <a:xfrm flipV="1">
            <a:off x="4286004" y="4749101"/>
            <a:ext cx="363160" cy="467484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B4D84C-4314-3B7E-5B51-5FB2672B95D3}"/>
              </a:ext>
            </a:extLst>
          </p:cNvPr>
          <p:cNvSpPr txBox="1"/>
          <p:nvPr/>
        </p:nvSpPr>
        <p:spPr>
          <a:xfrm>
            <a:off x="4927286" y="5143323"/>
            <a:ext cx="33342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T=0</a:t>
            </a:r>
            <a:b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(MSI)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EB715861-4609-FC74-A186-66C6F094529F}"/>
              </a:ext>
            </a:extLst>
          </p:cNvPr>
          <p:cNvCxnSpPr>
            <a:cxnSpLocks/>
            <a:stCxn id="13" idx="3"/>
            <a:endCxn id="19" idx="2"/>
          </p:cNvCxnSpPr>
          <p:nvPr/>
        </p:nvCxnSpPr>
        <p:spPr>
          <a:xfrm flipV="1">
            <a:off x="5591800" y="4114626"/>
            <a:ext cx="1998947" cy="476045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21CB92-E90E-C817-F575-CBEF0B85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17" y="1171111"/>
            <a:ext cx="5283458" cy="1775614"/>
          </a:xfrm>
        </p:spPr>
        <p:txBody>
          <a:bodyPr/>
          <a:lstStyle/>
          <a:p>
            <a:r>
              <a:rPr lang="en-US" sz="1800" dirty="0"/>
              <a:t>When device state transitions to RUN, guest continues to use the Protected </a:t>
            </a:r>
            <a:r>
              <a:rPr lang="en-US" sz="1800" dirty="0" err="1"/>
              <a:t>vSMMU</a:t>
            </a:r>
            <a:r>
              <a:rPr lang="en-US" sz="1800" dirty="0"/>
              <a:t> instance, and RMM directs </a:t>
            </a:r>
            <a:r>
              <a:rPr lang="en-US" sz="1800" dirty="0" err="1"/>
              <a:t>vSMMU</a:t>
            </a:r>
            <a:r>
              <a:rPr lang="en-US" sz="1800" dirty="0"/>
              <a:t> commands to the Realm SMMU hardware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43A63-D971-3F80-1160-0A0F7399A6E8}"/>
              </a:ext>
            </a:extLst>
          </p:cNvPr>
          <p:cNvSpPr txBox="1"/>
          <p:nvPr/>
        </p:nvSpPr>
        <p:spPr>
          <a:xfrm>
            <a:off x="1465233" y="1806089"/>
            <a:ext cx="122347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Protected IPA 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8EF80B-6F93-F73A-DF2B-486B689A119D}"/>
              </a:ext>
            </a:extLst>
          </p:cNvPr>
          <p:cNvSpPr/>
          <p:nvPr/>
        </p:nvSpPr>
        <p:spPr>
          <a:xfrm>
            <a:off x="1105015" y="3552986"/>
            <a:ext cx="1943913" cy="550448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(Realm + NS PAS mappings)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F44771-4B10-E3D6-3C5E-E3CA407B2504}"/>
              </a:ext>
            </a:extLst>
          </p:cNvPr>
          <p:cNvSpPr/>
          <p:nvPr/>
        </p:nvSpPr>
        <p:spPr>
          <a:xfrm>
            <a:off x="1105017" y="2073184"/>
            <a:ext cx="1943908" cy="289347"/>
          </a:xfrm>
          <a:prstGeom prst="rect">
            <a:avLst/>
          </a:prstGeom>
          <a:solidFill>
            <a:srgbClr val="FFC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1 translation tables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B719-D918-E7E1-2663-D36DAD15D92E}"/>
              </a:ext>
            </a:extLst>
          </p:cNvPr>
          <p:cNvSpPr/>
          <p:nvPr/>
        </p:nvSpPr>
        <p:spPr>
          <a:xfrm>
            <a:off x="1105016" y="3201728"/>
            <a:ext cx="1943911" cy="289347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bg1"/>
                </a:solidFill>
                <a:latin typeface="Calibri"/>
              </a:rPr>
              <a:t>vSMMU</a:t>
            </a:r>
            <a:r>
              <a:rPr lang="en-GB" sz="1200">
                <a:solidFill>
                  <a:schemeClr val="bg1"/>
                </a:solidFill>
                <a:latin typeface="Calibri"/>
              </a:rPr>
              <a:t> emulation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9F3AD6-3F60-C0F0-4564-AA33545DCB39}"/>
              </a:ext>
            </a:extLst>
          </p:cNvPr>
          <p:cNvSpPr/>
          <p:nvPr/>
        </p:nvSpPr>
        <p:spPr>
          <a:xfrm>
            <a:off x="1105017" y="2584653"/>
            <a:ext cx="1943910" cy="289347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Protected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AE1082-2E30-C340-0DE3-763F7307648E}"/>
              </a:ext>
            </a:extLst>
          </p:cNvPr>
          <p:cNvCxnSpPr>
            <a:cxnSpLocks/>
            <a:stCxn id="23" idx="2"/>
            <a:endCxn id="18" idx="0"/>
          </p:cNvCxnSpPr>
          <p:nvPr/>
        </p:nvCxnSpPr>
        <p:spPr>
          <a:xfrm>
            <a:off x="2076972" y="2874000"/>
            <a:ext cx="0" cy="327728"/>
          </a:xfrm>
          <a:prstGeom prst="straightConnector1">
            <a:avLst/>
          </a:prstGeom>
          <a:ln w="25400">
            <a:solidFill>
              <a:srgbClr val="FFC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CA8ECAC1-72C2-222B-C97F-2198796EA133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H="1">
            <a:off x="1105015" y="2217858"/>
            <a:ext cx="1" cy="2378396"/>
          </a:xfrm>
          <a:prstGeom prst="bentConnector3">
            <a:avLst>
              <a:gd name="adj1" fmla="val -22860000000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231627-2A9C-7083-A3D0-8F05B71A90F7}"/>
              </a:ext>
            </a:extLst>
          </p:cNvPr>
          <p:cNvSpPr txBox="1"/>
          <p:nvPr/>
        </p:nvSpPr>
        <p:spPr>
          <a:xfrm>
            <a:off x="1355937" y="5149015"/>
            <a:ext cx="40876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T=1</a:t>
            </a:r>
            <a:b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(DMA)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328A9DF-DAD8-6188-EA76-31C495C9ADA0}"/>
              </a:ext>
            </a:extLst>
          </p:cNvPr>
          <p:cNvCxnSpPr>
            <a:cxnSpLocks/>
            <a:stCxn id="15" idx="1"/>
            <a:endCxn id="11" idx="2"/>
          </p:cNvCxnSpPr>
          <p:nvPr/>
        </p:nvCxnSpPr>
        <p:spPr>
          <a:xfrm rot="10800000">
            <a:off x="2076965" y="4754685"/>
            <a:ext cx="330812" cy="461901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5FF38A-DD4F-F44D-3E57-B79A96343EB4}"/>
              </a:ext>
            </a:extLst>
          </p:cNvPr>
          <p:cNvSpPr txBox="1">
            <a:spLocks/>
          </p:cNvSpPr>
          <p:nvPr/>
        </p:nvSpPr>
        <p:spPr>
          <a:xfrm>
            <a:off x="6429117" y="5058153"/>
            <a:ext cx="5283458" cy="117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8134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0173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2716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Host must still shadow (at least) the ITS mappings in the NS stage 2 translation tables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EC64D-A171-B233-A96B-E135430DA223}"/>
              </a:ext>
            </a:extLst>
          </p:cNvPr>
          <p:cNvSpPr/>
          <p:nvPr/>
        </p:nvSpPr>
        <p:spPr>
          <a:xfrm>
            <a:off x="1105016" y="4437823"/>
            <a:ext cx="1943898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Realm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BB336D-B50F-5659-EEE7-8EE2D1D00DA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76965" y="4103434"/>
            <a:ext cx="7" cy="33438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9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3EED-8E10-157F-6560-7A9AD7B1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Solution? Guest view of Realm and NS </a:t>
            </a:r>
            <a:r>
              <a:rPr lang="en-US" dirty="0" err="1"/>
              <a:t>vSMMU</a:t>
            </a:r>
            <a:r>
              <a:rPr lang="en-US" dirty="0"/>
              <a:t> instances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93B4B-DC25-B12B-D253-AED60E5596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482593"/>
            <a:ext cx="5345642" cy="380514"/>
          </a:xfrm>
        </p:spPr>
        <p:txBody>
          <a:bodyPr/>
          <a:lstStyle/>
          <a:p>
            <a:r>
              <a:rPr lang="en-US" dirty="0"/>
              <a:t>NS </a:t>
            </a:r>
            <a:r>
              <a:rPr lang="en-US" dirty="0" err="1"/>
              <a:t>vSMMU</a:t>
            </a:r>
            <a:r>
              <a:rPr lang="en-US" dirty="0"/>
              <a:t> in Protected IPA space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5B50EC-B171-518A-77CE-46C94EF08E6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7587" y="3049143"/>
            <a:ext cx="5347480" cy="329294"/>
          </a:xfrm>
        </p:spPr>
        <p:txBody>
          <a:bodyPr/>
          <a:lstStyle/>
          <a:p>
            <a:r>
              <a:rPr lang="en-US" sz="1600" dirty="0"/>
              <a:t>Firmware table describes a “container”, within which both instances are mapped</a:t>
            </a:r>
          </a:p>
          <a:p>
            <a:r>
              <a:rPr lang="en-US" sz="1600" dirty="0"/>
              <a:t>Access to Protected IPA space can be exposed to / emulated by the Host </a:t>
            </a:r>
          </a:p>
          <a:p>
            <a:r>
              <a:rPr lang="en-US" sz="1600" dirty="0"/>
              <a:t>The Guest driver configures both SMMU instances when in shared mode. Only the “Realm </a:t>
            </a:r>
            <a:r>
              <a:rPr lang="en-US" sz="1600" dirty="0" err="1"/>
              <a:t>vSMMU</a:t>
            </a:r>
            <a:r>
              <a:rPr lang="en-US" sz="1600" dirty="0"/>
              <a:t>” in protected mode.</a:t>
            </a:r>
          </a:p>
          <a:p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E4C151-164C-9243-AFDC-A2EA0A2005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1534" y="1482593"/>
            <a:ext cx="5371042" cy="380514"/>
          </a:xfrm>
        </p:spPr>
        <p:txBody>
          <a:bodyPr/>
          <a:lstStyle/>
          <a:p>
            <a:r>
              <a:rPr lang="en-US"/>
              <a:t>NS </a:t>
            </a:r>
            <a:r>
              <a:rPr lang="en-US" err="1"/>
              <a:t>vSMMU</a:t>
            </a:r>
            <a:r>
              <a:rPr lang="en-US"/>
              <a:t> in Unprotected IPA 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60A22D-E4EE-28EF-0FD8-35FB92F1341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9947" y="3049141"/>
            <a:ext cx="5347480" cy="1240385"/>
          </a:xfrm>
        </p:spPr>
        <p:txBody>
          <a:bodyPr/>
          <a:lstStyle/>
          <a:p>
            <a:r>
              <a:rPr lang="en-US" sz="1600" dirty="0"/>
              <a:t>Firmware table describes the Realm instance</a:t>
            </a:r>
          </a:p>
          <a:p>
            <a:pPr lvl="1"/>
            <a:r>
              <a:rPr lang="en-US" sz="1600" dirty="0"/>
              <a:t>Mapping to the NS instance is via convention</a:t>
            </a:r>
          </a:p>
          <a:p>
            <a:r>
              <a:rPr lang="en-US" sz="1600" dirty="0"/>
              <a:t>Access to Protected IPA space remains within Realm TCB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564BD-FC8D-C566-B5CE-C640DECF5E4C}"/>
              </a:ext>
            </a:extLst>
          </p:cNvPr>
          <p:cNvSpPr/>
          <p:nvPr/>
        </p:nvSpPr>
        <p:spPr>
          <a:xfrm>
            <a:off x="620091" y="2198745"/>
            <a:ext cx="2509057" cy="6440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Protected IPA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3EF1C-C641-00B3-1799-241C6058853D}"/>
              </a:ext>
            </a:extLst>
          </p:cNvPr>
          <p:cNvSpPr/>
          <p:nvPr/>
        </p:nvSpPr>
        <p:spPr>
          <a:xfrm>
            <a:off x="3129148" y="2198745"/>
            <a:ext cx="2509057" cy="6440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Unprotected IPA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EFB54-AEF5-0116-0925-AE8BF559D89E}"/>
              </a:ext>
            </a:extLst>
          </p:cNvPr>
          <p:cNvSpPr/>
          <p:nvPr/>
        </p:nvSpPr>
        <p:spPr>
          <a:xfrm>
            <a:off x="745589" y="2519084"/>
            <a:ext cx="1129031" cy="242358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Realm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451244-CEDB-9AA0-321D-18C64DD5E862}"/>
              </a:ext>
            </a:extLst>
          </p:cNvPr>
          <p:cNvSpPr/>
          <p:nvPr/>
        </p:nvSpPr>
        <p:spPr>
          <a:xfrm>
            <a:off x="1874620" y="2516471"/>
            <a:ext cx="1129031" cy="242358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NS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93B09-DBD2-6A40-5130-F26CFE41FAE2}"/>
              </a:ext>
            </a:extLst>
          </p:cNvPr>
          <p:cNvSpPr/>
          <p:nvPr/>
        </p:nvSpPr>
        <p:spPr>
          <a:xfrm>
            <a:off x="6553794" y="2198745"/>
            <a:ext cx="2509057" cy="6440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Protected IPA 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C0BBE-A7CD-A55A-BCCF-36058CA6A883}"/>
              </a:ext>
            </a:extLst>
          </p:cNvPr>
          <p:cNvSpPr/>
          <p:nvPr/>
        </p:nvSpPr>
        <p:spPr>
          <a:xfrm>
            <a:off x="9062851" y="2198745"/>
            <a:ext cx="2509057" cy="64407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Unprotected IPA space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441E82-FA81-A5B3-B314-B7ADA19FEADF}"/>
              </a:ext>
            </a:extLst>
          </p:cNvPr>
          <p:cNvSpPr/>
          <p:nvPr/>
        </p:nvSpPr>
        <p:spPr>
          <a:xfrm>
            <a:off x="6679292" y="2519084"/>
            <a:ext cx="1129031" cy="242358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Realm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5D20B-BFF6-A3EA-1109-CEE173A251B9}"/>
              </a:ext>
            </a:extLst>
          </p:cNvPr>
          <p:cNvSpPr/>
          <p:nvPr/>
        </p:nvSpPr>
        <p:spPr>
          <a:xfrm>
            <a:off x="9188349" y="2516471"/>
            <a:ext cx="1129031" cy="242358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NS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6E359-C9FE-12FA-E344-8FEB35A3BE74}"/>
              </a:ext>
            </a:extLst>
          </p:cNvPr>
          <p:cNvSpPr txBox="1"/>
          <p:nvPr/>
        </p:nvSpPr>
        <p:spPr>
          <a:xfrm>
            <a:off x="8922222" y="1956009"/>
            <a:ext cx="815544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IPA |= MSB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C8FCE77-6F76-F30A-BAFC-AFF369136024}"/>
              </a:ext>
            </a:extLst>
          </p:cNvPr>
          <p:cNvSpPr/>
          <p:nvPr/>
        </p:nvSpPr>
        <p:spPr>
          <a:xfrm>
            <a:off x="7843652" y="2166187"/>
            <a:ext cx="1644732" cy="579874"/>
          </a:xfrm>
          <a:custGeom>
            <a:avLst/>
            <a:gdLst>
              <a:gd name="connsiteX0" fmla="*/ 0 w 1644732"/>
              <a:gd name="connsiteY0" fmla="*/ 451004 h 579874"/>
              <a:gd name="connsiteX1" fmla="*/ 492826 w 1644732"/>
              <a:gd name="connsiteY1" fmla="*/ 551945 h 579874"/>
              <a:gd name="connsiteX2" fmla="*/ 1347849 w 1644732"/>
              <a:gd name="connsiteY2" fmla="*/ 5680 h 579874"/>
              <a:gd name="connsiteX3" fmla="*/ 1644732 w 1644732"/>
              <a:gd name="connsiteY3" fmla="*/ 314438 h 57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732" h="579874">
                <a:moveTo>
                  <a:pt x="0" y="451004"/>
                </a:moveTo>
                <a:cubicBezTo>
                  <a:pt x="134092" y="538585"/>
                  <a:pt x="268185" y="626166"/>
                  <a:pt x="492826" y="551945"/>
                </a:cubicBezTo>
                <a:cubicBezTo>
                  <a:pt x="717467" y="477724"/>
                  <a:pt x="1155865" y="45264"/>
                  <a:pt x="1347849" y="5680"/>
                </a:cubicBezTo>
                <a:cubicBezTo>
                  <a:pt x="1539833" y="-33904"/>
                  <a:pt x="1592282" y="140267"/>
                  <a:pt x="1644732" y="314438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D0EAD4A-C5C9-EEE0-8781-CA9865C8E142}"/>
              </a:ext>
            </a:extLst>
          </p:cNvPr>
          <p:cNvSpPr txBox="1">
            <a:spLocks/>
          </p:cNvSpPr>
          <p:nvPr/>
        </p:nvSpPr>
        <p:spPr>
          <a:xfrm>
            <a:off x="477587" y="3743581"/>
            <a:ext cx="5347480" cy="54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rgbClr val="333E48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8134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rgbClr val="333E48"/>
                </a:solidFill>
                <a:latin typeface="+mn-lt"/>
                <a:ea typeface="ＭＳ Ｐゴシック" charset="0"/>
                <a:cs typeface="+mn-cs"/>
              </a:defRPr>
            </a:lvl2pPr>
            <a:lvl3pPr marL="94710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ern="1200">
                <a:solidFill>
                  <a:srgbClr val="333E48"/>
                </a:solidFill>
                <a:latin typeface="+mn-lt"/>
                <a:ea typeface="ＭＳ Ｐゴシック" charset="0"/>
                <a:cs typeface="+mn-cs"/>
              </a:defRPr>
            </a:lvl3pPr>
            <a:lvl4pPr marL="129317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kern="1200">
                <a:solidFill>
                  <a:srgbClr val="333E48"/>
                </a:solidFill>
                <a:latin typeface="+mn-lt"/>
                <a:ea typeface="ＭＳ Ｐゴシック" charset="0"/>
                <a:cs typeface="+mn-cs"/>
              </a:defRPr>
            </a:lvl4pPr>
            <a:lvl5pPr marL="151860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ern="1200">
                <a:solidFill>
                  <a:srgbClr val="333E48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46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8EA4-9AE0-B336-1121-E46B4CBD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CCA – DA flow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B4370-22A2-8E43-E339-EDA680E7F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0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AA42-7068-52EE-82C3-071A82F3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 CCA – DA Flow – Step by step 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FA7DB6BC-B64A-21C6-62D5-64E2A4EFE04B}"/>
              </a:ext>
            </a:extLst>
          </p:cNvPr>
          <p:cNvSpPr/>
          <p:nvPr/>
        </p:nvSpPr>
        <p:spPr>
          <a:xfrm>
            <a:off x="1364344" y="1306285"/>
            <a:ext cx="1016000" cy="493486"/>
          </a:xfrm>
          <a:prstGeom prst="round2Diag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Realm A</a:t>
            </a: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83677277-29BB-A448-B7AB-B4D58FF47C45}"/>
              </a:ext>
            </a:extLst>
          </p:cNvPr>
          <p:cNvSpPr/>
          <p:nvPr/>
        </p:nvSpPr>
        <p:spPr>
          <a:xfrm>
            <a:off x="4477658" y="1306285"/>
            <a:ext cx="1016000" cy="493486"/>
          </a:xfrm>
          <a:prstGeom prst="round2Diag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RMM</a:t>
            </a:r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id="{F60C05FE-2749-53A6-D248-7D50106E570B}"/>
              </a:ext>
            </a:extLst>
          </p:cNvPr>
          <p:cNvSpPr/>
          <p:nvPr/>
        </p:nvSpPr>
        <p:spPr>
          <a:xfrm>
            <a:off x="8026398" y="1306285"/>
            <a:ext cx="1016000" cy="49348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Host</a:t>
            </a:r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60D303A3-B5BE-4973-5818-6A60F9C457F9}"/>
              </a:ext>
            </a:extLst>
          </p:cNvPr>
          <p:cNvSpPr/>
          <p:nvPr/>
        </p:nvSpPr>
        <p:spPr>
          <a:xfrm>
            <a:off x="9441543" y="1306285"/>
            <a:ext cx="1016000" cy="493486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Device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46A6FA-48D7-5CE5-BB05-9B412C15F2D7}"/>
              </a:ext>
            </a:extLst>
          </p:cNvPr>
          <p:cNvCxnSpPr>
            <a:cxnSpLocks/>
          </p:cNvCxnSpPr>
          <p:nvPr/>
        </p:nvCxnSpPr>
        <p:spPr>
          <a:xfrm>
            <a:off x="1872344" y="1799771"/>
            <a:ext cx="0" cy="43978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D730C-6539-C51C-1D2E-CA9DC0AA12FE}"/>
              </a:ext>
            </a:extLst>
          </p:cNvPr>
          <p:cNvCxnSpPr>
            <a:cxnSpLocks/>
          </p:cNvCxnSpPr>
          <p:nvPr/>
        </p:nvCxnSpPr>
        <p:spPr>
          <a:xfrm>
            <a:off x="4963888" y="1799770"/>
            <a:ext cx="0" cy="43978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229830-5145-28F1-C560-759DE0CB9237}"/>
              </a:ext>
            </a:extLst>
          </p:cNvPr>
          <p:cNvCxnSpPr>
            <a:cxnSpLocks/>
          </p:cNvCxnSpPr>
          <p:nvPr/>
        </p:nvCxnSpPr>
        <p:spPr>
          <a:xfrm>
            <a:off x="8534398" y="1799769"/>
            <a:ext cx="0" cy="43978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37F4A9-C69D-74DF-07E7-06E07CA5FD53}"/>
              </a:ext>
            </a:extLst>
          </p:cNvPr>
          <p:cNvCxnSpPr>
            <a:cxnSpLocks/>
          </p:cNvCxnSpPr>
          <p:nvPr/>
        </p:nvCxnSpPr>
        <p:spPr>
          <a:xfrm>
            <a:off x="9985830" y="1799768"/>
            <a:ext cx="0" cy="43978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03685B-3622-8014-F2D9-EF438A732009}"/>
              </a:ext>
            </a:extLst>
          </p:cNvPr>
          <p:cNvCxnSpPr>
            <a:cxnSpLocks/>
          </p:cNvCxnSpPr>
          <p:nvPr/>
        </p:nvCxnSpPr>
        <p:spPr>
          <a:xfrm flipH="1">
            <a:off x="4985658" y="2278743"/>
            <a:ext cx="354874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A6CD2C-5261-D5B2-C178-49C45381056A}"/>
              </a:ext>
            </a:extLst>
          </p:cNvPr>
          <p:cNvSpPr txBox="1"/>
          <p:nvPr/>
        </p:nvSpPr>
        <p:spPr>
          <a:xfrm>
            <a:off x="5344875" y="2017487"/>
            <a:ext cx="2405746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1. Create PDEV object</a:t>
            </a:r>
            <a:endParaRPr lang="en-GB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D4AA11-D6EE-7BD5-D0FE-C3013B8E8C98}"/>
              </a:ext>
            </a:extLst>
          </p:cNvPr>
          <p:cNvCxnSpPr/>
          <p:nvPr/>
        </p:nvCxnSpPr>
        <p:spPr>
          <a:xfrm>
            <a:off x="4985658" y="2612571"/>
            <a:ext cx="5000172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BA3C3E81-0B78-C243-57C8-34D5C66FD11C}"/>
              </a:ext>
            </a:extLst>
          </p:cNvPr>
          <p:cNvSpPr/>
          <p:nvPr/>
        </p:nvSpPr>
        <p:spPr>
          <a:xfrm>
            <a:off x="4719209" y="2670901"/>
            <a:ext cx="5266622" cy="1407875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Establish S-SPDM connection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Provides Certificates to the Host for Caching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Stores Digests in RMM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Programs the IDE Key if applicable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E4D9B1-C4A5-CBF6-4314-48137D1C3BB1}"/>
              </a:ext>
            </a:extLst>
          </p:cNvPr>
          <p:cNvCxnSpPr>
            <a:cxnSpLocks/>
          </p:cNvCxnSpPr>
          <p:nvPr/>
        </p:nvCxnSpPr>
        <p:spPr>
          <a:xfrm flipH="1">
            <a:off x="4963888" y="4107531"/>
            <a:ext cx="5021942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99A2BB9A-92D0-1819-2131-AC7AA033EAB1}"/>
              </a:ext>
            </a:extLst>
          </p:cNvPr>
          <p:cNvSpPr/>
          <p:nvPr/>
        </p:nvSpPr>
        <p:spPr>
          <a:xfrm>
            <a:off x="9580381" y="2725947"/>
            <a:ext cx="564436" cy="1173210"/>
          </a:xfrm>
          <a:custGeom>
            <a:avLst/>
            <a:gdLst>
              <a:gd name="connsiteX0" fmla="*/ 305491 w 564436"/>
              <a:gd name="connsiteY0" fmla="*/ 0 h 1173210"/>
              <a:gd name="connsiteX1" fmla="*/ 339996 w 564436"/>
              <a:gd name="connsiteY1" fmla="*/ 5751 h 1173210"/>
              <a:gd name="connsiteX2" fmla="*/ 397506 w 564436"/>
              <a:gd name="connsiteY2" fmla="*/ 11502 h 1173210"/>
              <a:gd name="connsiteX3" fmla="*/ 414759 w 564436"/>
              <a:gd name="connsiteY3" fmla="*/ 23004 h 1173210"/>
              <a:gd name="connsiteX4" fmla="*/ 409008 w 564436"/>
              <a:gd name="connsiteY4" fmla="*/ 103517 h 1173210"/>
              <a:gd name="connsiteX5" fmla="*/ 391755 w 564436"/>
              <a:gd name="connsiteY5" fmla="*/ 115019 h 1173210"/>
              <a:gd name="connsiteX6" fmla="*/ 345747 w 564436"/>
              <a:gd name="connsiteY6" fmla="*/ 126521 h 1173210"/>
              <a:gd name="connsiteX7" fmla="*/ 224977 w 564436"/>
              <a:gd name="connsiteY7" fmla="*/ 138023 h 1173210"/>
              <a:gd name="connsiteX8" fmla="*/ 167468 w 564436"/>
              <a:gd name="connsiteY8" fmla="*/ 161027 h 1173210"/>
              <a:gd name="connsiteX9" fmla="*/ 161717 w 564436"/>
              <a:gd name="connsiteY9" fmla="*/ 195532 h 1173210"/>
              <a:gd name="connsiteX10" fmla="*/ 224977 w 564436"/>
              <a:gd name="connsiteY10" fmla="*/ 241540 h 1173210"/>
              <a:gd name="connsiteX11" fmla="*/ 259483 w 564436"/>
              <a:gd name="connsiteY11" fmla="*/ 253042 h 1173210"/>
              <a:gd name="connsiteX12" fmla="*/ 345747 w 564436"/>
              <a:gd name="connsiteY12" fmla="*/ 264544 h 1173210"/>
              <a:gd name="connsiteX13" fmla="*/ 455015 w 564436"/>
              <a:gd name="connsiteY13" fmla="*/ 258793 h 1173210"/>
              <a:gd name="connsiteX14" fmla="*/ 472268 w 564436"/>
              <a:gd name="connsiteY14" fmla="*/ 276045 h 1173210"/>
              <a:gd name="connsiteX15" fmla="*/ 437762 w 564436"/>
              <a:gd name="connsiteY15" fmla="*/ 339306 h 1173210"/>
              <a:gd name="connsiteX16" fmla="*/ 386004 w 564436"/>
              <a:gd name="connsiteY16" fmla="*/ 373811 h 1173210"/>
              <a:gd name="connsiteX17" fmla="*/ 351498 w 564436"/>
              <a:gd name="connsiteY17" fmla="*/ 379562 h 1173210"/>
              <a:gd name="connsiteX18" fmla="*/ 334245 w 564436"/>
              <a:gd name="connsiteY18" fmla="*/ 385313 h 1173210"/>
              <a:gd name="connsiteX19" fmla="*/ 265234 w 564436"/>
              <a:gd name="connsiteY19" fmla="*/ 391064 h 1173210"/>
              <a:gd name="connsiteX20" fmla="*/ 219227 w 564436"/>
              <a:gd name="connsiteY20" fmla="*/ 408317 h 1173210"/>
              <a:gd name="connsiteX21" fmla="*/ 201974 w 564436"/>
              <a:gd name="connsiteY21" fmla="*/ 414068 h 1173210"/>
              <a:gd name="connsiteX22" fmla="*/ 178970 w 564436"/>
              <a:gd name="connsiteY22" fmla="*/ 431321 h 1173210"/>
              <a:gd name="connsiteX23" fmla="*/ 161717 w 564436"/>
              <a:gd name="connsiteY23" fmla="*/ 534838 h 1173210"/>
              <a:gd name="connsiteX24" fmla="*/ 196223 w 564436"/>
              <a:gd name="connsiteY24" fmla="*/ 557842 h 1173210"/>
              <a:gd name="connsiteX25" fmla="*/ 443513 w 564436"/>
              <a:gd name="connsiteY25" fmla="*/ 580845 h 1173210"/>
              <a:gd name="connsiteX26" fmla="*/ 506774 w 564436"/>
              <a:gd name="connsiteY26" fmla="*/ 603849 h 1173210"/>
              <a:gd name="connsiteX27" fmla="*/ 495272 w 564436"/>
              <a:gd name="connsiteY27" fmla="*/ 649857 h 1173210"/>
              <a:gd name="connsiteX28" fmla="*/ 449264 w 564436"/>
              <a:gd name="connsiteY28" fmla="*/ 701615 h 1173210"/>
              <a:gd name="connsiteX29" fmla="*/ 414759 w 564436"/>
              <a:gd name="connsiteY29" fmla="*/ 718868 h 1173210"/>
              <a:gd name="connsiteX30" fmla="*/ 357249 w 564436"/>
              <a:gd name="connsiteY30" fmla="*/ 730370 h 1173210"/>
              <a:gd name="connsiteX31" fmla="*/ 259483 w 564436"/>
              <a:gd name="connsiteY31" fmla="*/ 736121 h 1173210"/>
              <a:gd name="connsiteX32" fmla="*/ 242230 w 564436"/>
              <a:gd name="connsiteY32" fmla="*/ 741872 h 1173210"/>
              <a:gd name="connsiteX33" fmla="*/ 207725 w 564436"/>
              <a:gd name="connsiteY33" fmla="*/ 747623 h 1173210"/>
              <a:gd name="connsiteX34" fmla="*/ 190472 w 564436"/>
              <a:gd name="connsiteY34" fmla="*/ 764876 h 1173210"/>
              <a:gd name="connsiteX35" fmla="*/ 167468 w 564436"/>
              <a:gd name="connsiteY35" fmla="*/ 776378 h 1173210"/>
              <a:gd name="connsiteX36" fmla="*/ 155966 w 564436"/>
              <a:gd name="connsiteY36" fmla="*/ 799381 h 1173210"/>
              <a:gd name="connsiteX37" fmla="*/ 213476 w 564436"/>
              <a:gd name="connsiteY37" fmla="*/ 816634 h 1173210"/>
              <a:gd name="connsiteX38" fmla="*/ 334245 w 564436"/>
              <a:gd name="connsiteY38" fmla="*/ 828136 h 1173210"/>
              <a:gd name="connsiteX39" fmla="*/ 495272 w 564436"/>
              <a:gd name="connsiteY39" fmla="*/ 833887 h 1173210"/>
              <a:gd name="connsiteX40" fmla="*/ 541279 w 564436"/>
              <a:gd name="connsiteY40" fmla="*/ 851140 h 1173210"/>
              <a:gd name="connsiteX41" fmla="*/ 558532 w 564436"/>
              <a:gd name="connsiteY41" fmla="*/ 868393 h 1173210"/>
              <a:gd name="connsiteX42" fmla="*/ 564283 w 564436"/>
              <a:gd name="connsiteY42" fmla="*/ 897147 h 1173210"/>
              <a:gd name="connsiteX43" fmla="*/ 535528 w 564436"/>
              <a:gd name="connsiteY43" fmla="*/ 937404 h 1173210"/>
              <a:gd name="connsiteX44" fmla="*/ 495272 w 564436"/>
              <a:gd name="connsiteY44" fmla="*/ 960408 h 1173210"/>
              <a:gd name="connsiteX45" fmla="*/ 466517 w 564436"/>
              <a:gd name="connsiteY45" fmla="*/ 966159 h 1173210"/>
              <a:gd name="connsiteX46" fmla="*/ 391755 w 564436"/>
              <a:gd name="connsiteY46" fmla="*/ 977661 h 1173210"/>
              <a:gd name="connsiteX47" fmla="*/ 293989 w 564436"/>
              <a:gd name="connsiteY47" fmla="*/ 983411 h 1173210"/>
              <a:gd name="connsiteX48" fmla="*/ 86955 w 564436"/>
              <a:gd name="connsiteY48" fmla="*/ 989162 h 1173210"/>
              <a:gd name="connsiteX49" fmla="*/ 46698 w 564436"/>
              <a:gd name="connsiteY49" fmla="*/ 994913 h 1173210"/>
              <a:gd name="connsiteX50" fmla="*/ 6442 w 564436"/>
              <a:gd name="connsiteY50" fmla="*/ 1017917 h 1173210"/>
              <a:gd name="connsiteX51" fmla="*/ 63951 w 564436"/>
              <a:gd name="connsiteY51" fmla="*/ 1063925 h 1173210"/>
              <a:gd name="connsiteX52" fmla="*/ 196223 w 564436"/>
              <a:gd name="connsiteY52" fmla="*/ 1081178 h 1173210"/>
              <a:gd name="connsiteX53" fmla="*/ 236479 w 564436"/>
              <a:gd name="connsiteY53" fmla="*/ 1086928 h 1173210"/>
              <a:gd name="connsiteX54" fmla="*/ 466517 w 564436"/>
              <a:gd name="connsiteY54" fmla="*/ 1109932 h 1173210"/>
              <a:gd name="connsiteX55" fmla="*/ 460766 w 564436"/>
              <a:gd name="connsiteY55" fmla="*/ 1138687 h 1173210"/>
              <a:gd name="connsiteX56" fmla="*/ 409008 w 564436"/>
              <a:gd name="connsiteY56" fmla="*/ 1161691 h 1173210"/>
              <a:gd name="connsiteX57" fmla="*/ 368751 w 564436"/>
              <a:gd name="connsiteY57" fmla="*/ 1167442 h 1173210"/>
              <a:gd name="connsiteX58" fmla="*/ 299740 w 564436"/>
              <a:gd name="connsiteY58" fmla="*/ 1173193 h 117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64436" h="1173210">
                <a:moveTo>
                  <a:pt x="305491" y="0"/>
                </a:moveTo>
                <a:cubicBezTo>
                  <a:pt x="316993" y="1917"/>
                  <a:pt x="328426" y="4305"/>
                  <a:pt x="339996" y="5751"/>
                </a:cubicBezTo>
                <a:cubicBezTo>
                  <a:pt x="359113" y="8141"/>
                  <a:pt x="378734" y="7170"/>
                  <a:pt x="397506" y="11502"/>
                </a:cubicBezTo>
                <a:cubicBezTo>
                  <a:pt x="404241" y="13056"/>
                  <a:pt x="409008" y="19170"/>
                  <a:pt x="414759" y="23004"/>
                </a:cubicBezTo>
                <a:cubicBezTo>
                  <a:pt x="423108" y="56398"/>
                  <a:pt x="427362" y="59467"/>
                  <a:pt x="409008" y="103517"/>
                </a:cubicBezTo>
                <a:cubicBezTo>
                  <a:pt x="406350" y="109897"/>
                  <a:pt x="398251" y="112657"/>
                  <a:pt x="391755" y="115019"/>
                </a:cubicBezTo>
                <a:cubicBezTo>
                  <a:pt x="376899" y="120421"/>
                  <a:pt x="361150" y="122966"/>
                  <a:pt x="345747" y="126521"/>
                </a:cubicBezTo>
                <a:cubicBezTo>
                  <a:pt x="297625" y="137626"/>
                  <a:pt x="292897" y="133778"/>
                  <a:pt x="224977" y="138023"/>
                </a:cubicBezTo>
                <a:cubicBezTo>
                  <a:pt x="182339" y="152236"/>
                  <a:pt x="201316" y="144103"/>
                  <a:pt x="167468" y="161027"/>
                </a:cubicBezTo>
                <a:cubicBezTo>
                  <a:pt x="165551" y="172529"/>
                  <a:pt x="159430" y="184098"/>
                  <a:pt x="161717" y="195532"/>
                </a:cubicBezTo>
                <a:cubicBezTo>
                  <a:pt x="166691" y="220402"/>
                  <a:pt x="210764" y="235449"/>
                  <a:pt x="224977" y="241540"/>
                </a:cubicBezTo>
                <a:cubicBezTo>
                  <a:pt x="236121" y="246316"/>
                  <a:pt x="247721" y="250101"/>
                  <a:pt x="259483" y="253042"/>
                </a:cubicBezTo>
                <a:cubicBezTo>
                  <a:pt x="280134" y="258205"/>
                  <a:pt x="328515" y="262629"/>
                  <a:pt x="345747" y="264544"/>
                </a:cubicBezTo>
                <a:cubicBezTo>
                  <a:pt x="382170" y="262627"/>
                  <a:pt x="418692" y="255491"/>
                  <a:pt x="455015" y="258793"/>
                </a:cubicBezTo>
                <a:cubicBezTo>
                  <a:pt x="463115" y="259529"/>
                  <a:pt x="471370" y="267962"/>
                  <a:pt x="472268" y="276045"/>
                </a:cubicBezTo>
                <a:cubicBezTo>
                  <a:pt x="474590" y="296940"/>
                  <a:pt x="450415" y="326653"/>
                  <a:pt x="437762" y="339306"/>
                </a:cubicBezTo>
                <a:cubicBezTo>
                  <a:pt x="426340" y="350728"/>
                  <a:pt x="403206" y="368651"/>
                  <a:pt x="386004" y="373811"/>
                </a:cubicBezTo>
                <a:cubicBezTo>
                  <a:pt x="374835" y="377161"/>
                  <a:pt x="362881" y="377032"/>
                  <a:pt x="351498" y="379562"/>
                </a:cubicBezTo>
                <a:cubicBezTo>
                  <a:pt x="345580" y="380877"/>
                  <a:pt x="340254" y="384512"/>
                  <a:pt x="334245" y="385313"/>
                </a:cubicBezTo>
                <a:cubicBezTo>
                  <a:pt x="311364" y="388364"/>
                  <a:pt x="288238" y="389147"/>
                  <a:pt x="265234" y="391064"/>
                </a:cubicBezTo>
                <a:cubicBezTo>
                  <a:pt x="226073" y="404118"/>
                  <a:pt x="274240" y="387687"/>
                  <a:pt x="219227" y="408317"/>
                </a:cubicBezTo>
                <a:cubicBezTo>
                  <a:pt x="213551" y="410446"/>
                  <a:pt x="207725" y="412151"/>
                  <a:pt x="201974" y="414068"/>
                </a:cubicBezTo>
                <a:cubicBezTo>
                  <a:pt x="194306" y="419819"/>
                  <a:pt x="184958" y="423836"/>
                  <a:pt x="178970" y="431321"/>
                </a:cubicBezTo>
                <a:cubicBezTo>
                  <a:pt x="154148" y="462349"/>
                  <a:pt x="142666" y="494015"/>
                  <a:pt x="161717" y="534838"/>
                </a:cubicBezTo>
                <a:cubicBezTo>
                  <a:pt x="167563" y="547365"/>
                  <a:pt x="183252" y="553063"/>
                  <a:pt x="196223" y="557842"/>
                </a:cubicBezTo>
                <a:cubicBezTo>
                  <a:pt x="273310" y="586243"/>
                  <a:pt x="366336" y="578273"/>
                  <a:pt x="443513" y="580845"/>
                </a:cubicBezTo>
                <a:cubicBezTo>
                  <a:pt x="450815" y="581888"/>
                  <a:pt x="502938" y="582750"/>
                  <a:pt x="506774" y="603849"/>
                </a:cubicBezTo>
                <a:cubicBezTo>
                  <a:pt x="509602" y="619402"/>
                  <a:pt x="500674" y="635001"/>
                  <a:pt x="495272" y="649857"/>
                </a:cubicBezTo>
                <a:cubicBezTo>
                  <a:pt x="489667" y="665270"/>
                  <a:pt x="453545" y="698404"/>
                  <a:pt x="449264" y="701615"/>
                </a:cubicBezTo>
                <a:cubicBezTo>
                  <a:pt x="438977" y="709331"/>
                  <a:pt x="426510" y="713645"/>
                  <a:pt x="414759" y="718868"/>
                </a:cubicBezTo>
                <a:cubicBezTo>
                  <a:pt x="397322" y="726618"/>
                  <a:pt x="375163" y="728877"/>
                  <a:pt x="357249" y="730370"/>
                </a:cubicBezTo>
                <a:cubicBezTo>
                  <a:pt x="324717" y="733081"/>
                  <a:pt x="292072" y="734204"/>
                  <a:pt x="259483" y="736121"/>
                </a:cubicBezTo>
                <a:cubicBezTo>
                  <a:pt x="253732" y="738038"/>
                  <a:pt x="248148" y="740557"/>
                  <a:pt x="242230" y="741872"/>
                </a:cubicBezTo>
                <a:cubicBezTo>
                  <a:pt x="230847" y="744402"/>
                  <a:pt x="218380" y="742887"/>
                  <a:pt x="207725" y="747623"/>
                </a:cubicBezTo>
                <a:cubicBezTo>
                  <a:pt x="200293" y="750926"/>
                  <a:pt x="197090" y="760149"/>
                  <a:pt x="190472" y="764876"/>
                </a:cubicBezTo>
                <a:cubicBezTo>
                  <a:pt x="183496" y="769859"/>
                  <a:pt x="175136" y="772544"/>
                  <a:pt x="167468" y="776378"/>
                </a:cubicBezTo>
                <a:cubicBezTo>
                  <a:pt x="163634" y="784046"/>
                  <a:pt x="153255" y="791248"/>
                  <a:pt x="155966" y="799381"/>
                </a:cubicBezTo>
                <a:cubicBezTo>
                  <a:pt x="159875" y="811108"/>
                  <a:pt x="210671" y="816260"/>
                  <a:pt x="213476" y="816634"/>
                </a:cubicBezTo>
                <a:cubicBezTo>
                  <a:pt x="242295" y="820477"/>
                  <a:pt x="308948" y="826871"/>
                  <a:pt x="334245" y="828136"/>
                </a:cubicBezTo>
                <a:cubicBezTo>
                  <a:pt x="387888" y="830818"/>
                  <a:pt x="441596" y="831970"/>
                  <a:pt x="495272" y="833887"/>
                </a:cubicBezTo>
                <a:cubicBezTo>
                  <a:pt x="513797" y="838518"/>
                  <a:pt x="525085" y="839573"/>
                  <a:pt x="541279" y="851140"/>
                </a:cubicBezTo>
                <a:cubicBezTo>
                  <a:pt x="547897" y="855867"/>
                  <a:pt x="552781" y="862642"/>
                  <a:pt x="558532" y="868393"/>
                </a:cubicBezTo>
                <a:cubicBezTo>
                  <a:pt x="560449" y="877978"/>
                  <a:pt x="565362" y="887432"/>
                  <a:pt x="564283" y="897147"/>
                </a:cubicBezTo>
                <a:cubicBezTo>
                  <a:pt x="562800" y="910493"/>
                  <a:pt x="545888" y="930152"/>
                  <a:pt x="535528" y="937404"/>
                </a:cubicBezTo>
                <a:cubicBezTo>
                  <a:pt x="522867" y="946267"/>
                  <a:pt x="509538" y="954464"/>
                  <a:pt x="495272" y="960408"/>
                </a:cubicBezTo>
                <a:cubicBezTo>
                  <a:pt x="486249" y="964168"/>
                  <a:pt x="476159" y="964552"/>
                  <a:pt x="466517" y="966159"/>
                </a:cubicBezTo>
                <a:cubicBezTo>
                  <a:pt x="441646" y="970304"/>
                  <a:pt x="416844" y="975152"/>
                  <a:pt x="391755" y="977661"/>
                </a:cubicBezTo>
                <a:cubicBezTo>
                  <a:pt x="359272" y="980909"/>
                  <a:pt x="326611" y="982180"/>
                  <a:pt x="293989" y="983411"/>
                </a:cubicBezTo>
                <a:lnTo>
                  <a:pt x="86955" y="989162"/>
                </a:lnTo>
                <a:cubicBezTo>
                  <a:pt x="73536" y="991079"/>
                  <a:pt x="59776" y="991346"/>
                  <a:pt x="46698" y="994913"/>
                </a:cubicBezTo>
                <a:cubicBezTo>
                  <a:pt x="34348" y="998281"/>
                  <a:pt x="17254" y="1010709"/>
                  <a:pt x="6442" y="1017917"/>
                </a:cubicBezTo>
                <a:cubicBezTo>
                  <a:pt x="-6285" y="1056098"/>
                  <a:pt x="-6160" y="1036659"/>
                  <a:pt x="63951" y="1063925"/>
                </a:cubicBezTo>
                <a:cubicBezTo>
                  <a:pt x="111690" y="1082490"/>
                  <a:pt x="138871" y="1077593"/>
                  <a:pt x="196223" y="1081178"/>
                </a:cubicBezTo>
                <a:cubicBezTo>
                  <a:pt x="209642" y="1083095"/>
                  <a:pt x="222937" y="1086339"/>
                  <a:pt x="236479" y="1086928"/>
                </a:cubicBezTo>
                <a:cubicBezTo>
                  <a:pt x="468216" y="1097003"/>
                  <a:pt x="437004" y="1021392"/>
                  <a:pt x="466517" y="1109932"/>
                </a:cubicBezTo>
                <a:cubicBezTo>
                  <a:pt x="464600" y="1119517"/>
                  <a:pt x="466631" y="1130867"/>
                  <a:pt x="460766" y="1138687"/>
                </a:cubicBezTo>
                <a:cubicBezTo>
                  <a:pt x="450697" y="1152112"/>
                  <a:pt x="424851" y="1158810"/>
                  <a:pt x="409008" y="1161691"/>
                </a:cubicBezTo>
                <a:cubicBezTo>
                  <a:pt x="395671" y="1164116"/>
                  <a:pt x="382202" y="1165761"/>
                  <a:pt x="368751" y="1167442"/>
                </a:cubicBezTo>
                <a:cubicBezTo>
                  <a:pt x="317663" y="1173828"/>
                  <a:pt x="332236" y="1173193"/>
                  <a:pt x="299740" y="117319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A9991B-F644-4C8A-836B-A59FAFEF1021}"/>
              </a:ext>
            </a:extLst>
          </p:cNvPr>
          <p:cNvCxnSpPr>
            <a:cxnSpLocks/>
          </p:cNvCxnSpPr>
          <p:nvPr/>
        </p:nvCxnSpPr>
        <p:spPr>
          <a:xfrm>
            <a:off x="4974773" y="2472906"/>
            <a:ext cx="357051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lded Corner 32">
            <a:extLst>
              <a:ext uri="{FF2B5EF4-FFF2-40B4-BE49-F238E27FC236}">
                <a16:creationId xmlns:a16="http://schemas.microsoft.com/office/drawing/2014/main" id="{A27BE178-2895-CAC0-16FE-882CC5599D99}"/>
              </a:ext>
            </a:extLst>
          </p:cNvPr>
          <p:cNvSpPr/>
          <p:nvPr/>
        </p:nvSpPr>
        <p:spPr>
          <a:xfrm>
            <a:off x="4221060" y="1807049"/>
            <a:ext cx="726116" cy="493486"/>
          </a:xfrm>
          <a:prstGeom prst="foldedCorner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pdev</a:t>
            </a:r>
            <a:endParaRPr lang="en-GB" sz="1200" dirty="0"/>
          </a:p>
          <a:p>
            <a:pPr algn="ctr"/>
            <a:r>
              <a:rPr lang="en-GB" sz="1200" dirty="0"/>
              <a:t>[digests]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4AA192-516E-65ED-1F46-1C726A79A0FB}"/>
              </a:ext>
            </a:extLst>
          </p:cNvPr>
          <p:cNvCxnSpPr/>
          <p:nvPr/>
        </p:nvCxnSpPr>
        <p:spPr>
          <a:xfrm flipH="1">
            <a:off x="4963888" y="2564921"/>
            <a:ext cx="357051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88B5A2-73CA-589F-199D-2B4EBF268B0A}"/>
              </a:ext>
            </a:extLst>
          </p:cNvPr>
          <p:cNvSpPr txBox="1"/>
          <p:nvPr/>
        </p:nvSpPr>
        <p:spPr>
          <a:xfrm>
            <a:off x="5344875" y="2327481"/>
            <a:ext cx="2405746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2. Create Realm</a:t>
            </a:r>
            <a:endParaRPr lang="en-GB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Folded Corner 38">
            <a:extLst>
              <a:ext uri="{FF2B5EF4-FFF2-40B4-BE49-F238E27FC236}">
                <a16:creationId xmlns:a16="http://schemas.microsoft.com/office/drawing/2014/main" id="{8CE156CD-D7E7-634F-6357-F37AD48B0FFE}"/>
              </a:ext>
            </a:extLst>
          </p:cNvPr>
          <p:cNvSpPr/>
          <p:nvPr/>
        </p:nvSpPr>
        <p:spPr>
          <a:xfrm>
            <a:off x="3155686" y="1508632"/>
            <a:ext cx="729319" cy="544289"/>
          </a:xfrm>
          <a:prstGeom prst="foldedCorner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vdev</a:t>
            </a:r>
            <a:r>
              <a:rPr lang="en-GB" sz="1200" dirty="0"/>
              <a:t> (Realm 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0D703E-091C-EB2F-063A-DF455AE49F49}"/>
              </a:ext>
            </a:extLst>
          </p:cNvPr>
          <p:cNvSpPr txBox="1"/>
          <p:nvPr/>
        </p:nvSpPr>
        <p:spPr>
          <a:xfrm>
            <a:off x="5344875" y="2487283"/>
            <a:ext cx="2405746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3. Create VDEV object</a:t>
            </a:r>
            <a:endParaRPr lang="en-GB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D967EB1-BECC-450E-AB03-710E7A688C6C}"/>
              </a:ext>
            </a:extLst>
          </p:cNvPr>
          <p:cNvCxnSpPr>
            <a:cxnSpLocks/>
          </p:cNvCxnSpPr>
          <p:nvPr/>
        </p:nvCxnSpPr>
        <p:spPr>
          <a:xfrm flipH="1">
            <a:off x="4985658" y="2725947"/>
            <a:ext cx="354874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1DA079-0AE2-21FD-0DA9-F33969A38690}"/>
              </a:ext>
            </a:extLst>
          </p:cNvPr>
          <p:cNvSpPr txBox="1"/>
          <p:nvPr/>
        </p:nvSpPr>
        <p:spPr>
          <a:xfrm>
            <a:off x="5344874" y="2693598"/>
            <a:ext cx="2804211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4. Create Dev mappings</a:t>
            </a:r>
            <a:endParaRPr lang="en-GB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385A41-3964-6EFF-2B23-A9F7347703BC}"/>
              </a:ext>
            </a:extLst>
          </p:cNvPr>
          <p:cNvCxnSpPr>
            <a:cxnSpLocks/>
          </p:cNvCxnSpPr>
          <p:nvPr/>
        </p:nvCxnSpPr>
        <p:spPr>
          <a:xfrm flipH="1">
            <a:off x="4985658" y="2955266"/>
            <a:ext cx="354874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274B19D7-23F0-2847-BC74-00A68683A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89195"/>
              </p:ext>
            </p:extLst>
          </p:nvPr>
        </p:nvGraphicFramePr>
        <p:xfrm>
          <a:off x="2828311" y="1704829"/>
          <a:ext cx="314034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34">
                  <a:extLst>
                    <a:ext uri="{9D8B030D-6E8A-4147-A177-3AD203B41FA5}">
                      <a16:colId xmlns:a16="http://schemas.microsoft.com/office/drawing/2014/main" val="3539052740"/>
                    </a:ext>
                  </a:extLst>
                </a:gridCol>
              </a:tblGrid>
              <a:tr h="33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20811"/>
                  </a:ext>
                </a:extLst>
              </a:tr>
              <a:tr h="33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93415"/>
                  </a:ext>
                </a:extLst>
              </a:tr>
              <a:tr h="33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00320"/>
                  </a:ext>
                </a:extLst>
              </a:tr>
            </a:tbl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BF9D2A-668F-9E8F-3077-3478B8889BAC}"/>
              </a:ext>
            </a:extLst>
          </p:cNvPr>
          <p:cNvCxnSpPr/>
          <p:nvPr/>
        </p:nvCxnSpPr>
        <p:spPr>
          <a:xfrm>
            <a:off x="1872344" y="3347481"/>
            <a:ext cx="284686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57DC82F-A462-A686-9475-B204554E2945}"/>
              </a:ext>
            </a:extLst>
          </p:cNvPr>
          <p:cNvSpPr txBox="1"/>
          <p:nvPr/>
        </p:nvSpPr>
        <p:spPr>
          <a:xfrm>
            <a:off x="2035151" y="3098920"/>
            <a:ext cx="2405746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5.2 Request Dev info (RSI)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1" name="Folded Corner 50">
            <a:extLst>
              <a:ext uri="{FF2B5EF4-FFF2-40B4-BE49-F238E27FC236}">
                <a16:creationId xmlns:a16="http://schemas.microsoft.com/office/drawing/2014/main" id="{442BA15A-C42A-B12C-E4E6-540DC3507A93}"/>
              </a:ext>
            </a:extLst>
          </p:cNvPr>
          <p:cNvSpPr/>
          <p:nvPr/>
        </p:nvSpPr>
        <p:spPr>
          <a:xfrm>
            <a:off x="4736451" y="2955731"/>
            <a:ext cx="5249379" cy="1186875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Get device Interface Report and 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Provides the data for caching at host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Store Digests in RMM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F176A9-4CC9-9EAD-4826-EA030D981755}"/>
              </a:ext>
            </a:extLst>
          </p:cNvPr>
          <p:cNvSpPr txBox="1"/>
          <p:nvPr/>
        </p:nvSpPr>
        <p:spPr>
          <a:xfrm>
            <a:off x="3128724" y="1466345"/>
            <a:ext cx="812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vdev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Calibri"/>
                <a:ea typeface="+mn-ea"/>
              </a:rPr>
              <a:t>[digests]</a:t>
            </a:r>
            <a:br>
              <a:rPr lang="en-GB" sz="1200" dirty="0">
                <a:solidFill>
                  <a:srgbClr val="FFFFFF"/>
                </a:solidFill>
                <a:latin typeface="Calibri"/>
                <a:ea typeface="+mn-ea"/>
              </a:rPr>
            </a:br>
            <a:r>
              <a:rPr lang="en-GB" sz="1200" dirty="0">
                <a:solidFill>
                  <a:srgbClr val="FFFFFF"/>
                </a:solidFill>
                <a:latin typeface="Calibri"/>
                <a:ea typeface="+mn-ea"/>
              </a:rPr>
              <a:t>(Realm A)</a:t>
            </a:r>
            <a:endParaRPr lang="en-GB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859923-C84E-F2A2-5B65-FA1058D9447E}"/>
              </a:ext>
            </a:extLst>
          </p:cNvPr>
          <p:cNvCxnSpPr>
            <a:cxnSpLocks/>
          </p:cNvCxnSpPr>
          <p:nvPr/>
        </p:nvCxnSpPr>
        <p:spPr>
          <a:xfrm>
            <a:off x="1915475" y="3919704"/>
            <a:ext cx="6629808" cy="166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8A97331-C3AD-7A2E-6F8C-74C9CF7F2909}"/>
              </a:ext>
            </a:extLst>
          </p:cNvPr>
          <p:cNvSpPr txBox="1"/>
          <p:nvPr/>
        </p:nvSpPr>
        <p:spPr>
          <a:xfrm>
            <a:off x="2078281" y="3671143"/>
            <a:ext cx="274792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5.3 Request Dev info (RHI)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7" name="Folded Corner 56">
            <a:extLst>
              <a:ext uri="{FF2B5EF4-FFF2-40B4-BE49-F238E27FC236}">
                <a16:creationId xmlns:a16="http://schemas.microsoft.com/office/drawing/2014/main" id="{310F2786-667B-02B6-37A9-D40ED3BB0A2E}"/>
              </a:ext>
            </a:extLst>
          </p:cNvPr>
          <p:cNvSpPr/>
          <p:nvPr/>
        </p:nvSpPr>
        <p:spPr>
          <a:xfrm>
            <a:off x="8621167" y="1873587"/>
            <a:ext cx="697008" cy="540857"/>
          </a:xfrm>
          <a:prstGeom prst="foldedCorner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PDev</a:t>
            </a:r>
            <a:r>
              <a:rPr lang="en-GB" sz="1200" dirty="0"/>
              <a:t>. Certs</a:t>
            </a:r>
          </a:p>
        </p:txBody>
      </p:sp>
      <p:sp>
        <p:nvSpPr>
          <p:cNvPr id="58" name="Folded Corner 57">
            <a:extLst>
              <a:ext uri="{FF2B5EF4-FFF2-40B4-BE49-F238E27FC236}">
                <a16:creationId xmlns:a16="http://schemas.microsoft.com/office/drawing/2014/main" id="{FE1141A4-337B-36E3-8CB8-85D6DD0B12FA}"/>
              </a:ext>
            </a:extLst>
          </p:cNvPr>
          <p:cNvSpPr/>
          <p:nvPr/>
        </p:nvSpPr>
        <p:spPr>
          <a:xfrm>
            <a:off x="8634184" y="2451493"/>
            <a:ext cx="631372" cy="528120"/>
          </a:xfrm>
          <a:prstGeom prst="foldedCorner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vdev</a:t>
            </a:r>
            <a:r>
              <a:rPr lang="en-GB" sz="1200" dirty="0"/>
              <a:t> Data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8F7ECE6-531D-2B61-5A16-B1D6E002926E}"/>
              </a:ext>
            </a:extLst>
          </p:cNvPr>
          <p:cNvCxnSpPr>
            <a:cxnSpLocks/>
          </p:cNvCxnSpPr>
          <p:nvPr/>
        </p:nvCxnSpPr>
        <p:spPr>
          <a:xfrm>
            <a:off x="1878092" y="4307895"/>
            <a:ext cx="3069084" cy="40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E395A06-DFF6-17C8-044C-2FCF301A840F}"/>
              </a:ext>
            </a:extLst>
          </p:cNvPr>
          <p:cNvSpPr txBox="1"/>
          <p:nvPr/>
        </p:nvSpPr>
        <p:spPr>
          <a:xfrm>
            <a:off x="2040898" y="4059334"/>
            <a:ext cx="274792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5.4 Request Digests (RSI)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5718279-1AB4-11DB-88E2-A2C058E0D191}"/>
              </a:ext>
            </a:extLst>
          </p:cNvPr>
          <p:cNvCxnSpPr>
            <a:cxnSpLocks/>
          </p:cNvCxnSpPr>
          <p:nvPr/>
        </p:nvCxnSpPr>
        <p:spPr>
          <a:xfrm flipH="1">
            <a:off x="1878507" y="4059334"/>
            <a:ext cx="6655891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E5E1C04-A456-7702-FE1B-2EF6FE3D93B2}"/>
              </a:ext>
            </a:extLst>
          </p:cNvPr>
          <p:cNvCxnSpPr>
            <a:cxnSpLocks/>
          </p:cNvCxnSpPr>
          <p:nvPr/>
        </p:nvCxnSpPr>
        <p:spPr>
          <a:xfrm flipH="1">
            <a:off x="1899941" y="4451755"/>
            <a:ext cx="3074832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432406F-34EC-B830-BE5F-C98F78D7ABD9}"/>
              </a:ext>
            </a:extLst>
          </p:cNvPr>
          <p:cNvSpPr txBox="1"/>
          <p:nvPr/>
        </p:nvSpPr>
        <p:spPr>
          <a:xfrm>
            <a:off x="885833" y="4601471"/>
            <a:ext cx="2747927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5.5 Verify Certificates, Reports and measurements with Digests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68" name="Folded Corner 67">
            <a:extLst>
              <a:ext uri="{FF2B5EF4-FFF2-40B4-BE49-F238E27FC236}">
                <a16:creationId xmlns:a16="http://schemas.microsoft.com/office/drawing/2014/main" id="{CCA32AFD-051E-689C-2BBA-3F15DB45C716}"/>
              </a:ext>
            </a:extLst>
          </p:cNvPr>
          <p:cNvSpPr/>
          <p:nvPr/>
        </p:nvSpPr>
        <p:spPr>
          <a:xfrm>
            <a:off x="911142" y="3536251"/>
            <a:ext cx="745555" cy="429061"/>
          </a:xfrm>
          <a:prstGeom prst="foldedCorner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Dev. Creds</a:t>
            </a:r>
          </a:p>
        </p:txBody>
      </p:sp>
      <p:sp>
        <p:nvSpPr>
          <p:cNvPr id="70" name="Folded Corner 69">
            <a:extLst>
              <a:ext uri="{FF2B5EF4-FFF2-40B4-BE49-F238E27FC236}">
                <a16:creationId xmlns:a16="http://schemas.microsoft.com/office/drawing/2014/main" id="{88A2E32B-B279-14B5-5B11-FFD9F749C1B6}"/>
              </a:ext>
            </a:extLst>
          </p:cNvPr>
          <p:cNvSpPr/>
          <p:nvPr/>
        </p:nvSpPr>
        <p:spPr>
          <a:xfrm>
            <a:off x="889473" y="3990481"/>
            <a:ext cx="767225" cy="429061"/>
          </a:xfrm>
          <a:prstGeom prst="foldedCorner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[digests]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8AD72F3-869D-1C6F-49BE-BE6763E965BD}"/>
              </a:ext>
            </a:extLst>
          </p:cNvPr>
          <p:cNvCxnSpPr>
            <a:cxnSpLocks/>
          </p:cNvCxnSpPr>
          <p:nvPr/>
        </p:nvCxnSpPr>
        <p:spPr>
          <a:xfrm>
            <a:off x="1869464" y="5506977"/>
            <a:ext cx="3069084" cy="40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EB51492-63D2-1422-62FA-584071BC1FD9}"/>
              </a:ext>
            </a:extLst>
          </p:cNvPr>
          <p:cNvSpPr txBox="1"/>
          <p:nvPr/>
        </p:nvSpPr>
        <p:spPr>
          <a:xfrm>
            <a:off x="2032270" y="5258416"/>
            <a:ext cx="274792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6. Verify Device mappings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42E57999-E0D8-3166-9557-FE87DE6A9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20006"/>
              </p:ext>
            </p:extLst>
          </p:nvPr>
        </p:nvGraphicFramePr>
        <p:xfrm>
          <a:off x="2824726" y="1704828"/>
          <a:ext cx="314034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34">
                  <a:extLst>
                    <a:ext uri="{9D8B030D-6E8A-4147-A177-3AD203B41FA5}">
                      <a16:colId xmlns:a16="http://schemas.microsoft.com/office/drawing/2014/main" val="3539052740"/>
                    </a:ext>
                  </a:extLst>
                </a:gridCol>
              </a:tblGrid>
              <a:tr h="33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20811"/>
                  </a:ext>
                </a:extLst>
              </a:tr>
              <a:tr h="33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93415"/>
                  </a:ext>
                </a:extLst>
              </a:tr>
              <a:tr h="3316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00320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37A1F344-047E-3404-63B4-A1AA291FAEA9}"/>
              </a:ext>
            </a:extLst>
          </p:cNvPr>
          <p:cNvSpPr txBox="1"/>
          <p:nvPr/>
        </p:nvSpPr>
        <p:spPr>
          <a:xfrm>
            <a:off x="2259796" y="2803700"/>
            <a:ext cx="109598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Dev Map Stage2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6D6A8CA-B623-5326-6E6E-2227545BE1D9}"/>
              </a:ext>
            </a:extLst>
          </p:cNvPr>
          <p:cNvCxnSpPr>
            <a:cxnSpLocks/>
          </p:cNvCxnSpPr>
          <p:nvPr/>
        </p:nvCxnSpPr>
        <p:spPr>
          <a:xfrm>
            <a:off x="1899941" y="3499881"/>
            <a:ext cx="297166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2F9811A-57CE-3765-FEC6-C9392BD212BA}"/>
              </a:ext>
            </a:extLst>
          </p:cNvPr>
          <p:cNvSpPr txBox="1"/>
          <p:nvPr/>
        </p:nvSpPr>
        <p:spPr>
          <a:xfrm>
            <a:off x="2187551" y="3251320"/>
            <a:ext cx="2405746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5.1 Lock  the Device (RSI)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90683C1-973C-774A-7C99-62573694B777}"/>
              </a:ext>
            </a:extLst>
          </p:cNvPr>
          <p:cNvCxnSpPr/>
          <p:nvPr/>
        </p:nvCxnSpPr>
        <p:spPr>
          <a:xfrm>
            <a:off x="4974773" y="3481395"/>
            <a:ext cx="5000172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1D52425-5032-14C9-5E15-E7A56D2220FA}"/>
              </a:ext>
            </a:extLst>
          </p:cNvPr>
          <p:cNvSpPr txBox="1"/>
          <p:nvPr/>
        </p:nvSpPr>
        <p:spPr>
          <a:xfrm>
            <a:off x="7707313" y="3292178"/>
            <a:ext cx="1394986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TDISP: LOCK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DE19208-6229-DFCB-774A-D7E52CF06297}"/>
              </a:ext>
            </a:extLst>
          </p:cNvPr>
          <p:cNvCxnSpPr>
            <a:cxnSpLocks/>
          </p:cNvCxnSpPr>
          <p:nvPr/>
        </p:nvCxnSpPr>
        <p:spPr>
          <a:xfrm>
            <a:off x="1878089" y="5665128"/>
            <a:ext cx="3069084" cy="40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540D11-6A7C-00E1-5ADA-538D0E05A346}"/>
              </a:ext>
            </a:extLst>
          </p:cNvPr>
          <p:cNvSpPr txBox="1"/>
          <p:nvPr/>
        </p:nvSpPr>
        <p:spPr>
          <a:xfrm>
            <a:off x="2040895" y="5416567"/>
            <a:ext cx="274792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7. Accept the device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FDAE5F7-8EAD-8204-D574-256C7E8D3D65}"/>
              </a:ext>
            </a:extLst>
          </p:cNvPr>
          <p:cNvCxnSpPr/>
          <p:nvPr/>
        </p:nvCxnSpPr>
        <p:spPr>
          <a:xfrm>
            <a:off x="4974773" y="5659624"/>
            <a:ext cx="5000172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A7D05F2-2803-AB4C-38ED-B7092A813769}"/>
              </a:ext>
            </a:extLst>
          </p:cNvPr>
          <p:cNvSpPr txBox="1"/>
          <p:nvPr/>
        </p:nvSpPr>
        <p:spPr>
          <a:xfrm>
            <a:off x="7707313" y="5470407"/>
            <a:ext cx="1394986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TDISP: RUN</a:t>
            </a:r>
          </a:p>
        </p:txBody>
      </p:sp>
      <p:pic>
        <p:nvPicPr>
          <p:cNvPr id="85" name="Graphic 84" descr="Lock with solid fill">
            <a:extLst>
              <a:ext uri="{FF2B5EF4-FFF2-40B4-BE49-F238E27FC236}">
                <a16:creationId xmlns:a16="http://schemas.microsoft.com/office/drawing/2014/main" id="{936B7F45-A92C-7191-8936-A803F6F6E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3015" y="1746364"/>
            <a:ext cx="611413" cy="611413"/>
          </a:xfrm>
          <a:prstGeom prst="rect">
            <a:avLst/>
          </a:prstGeom>
        </p:spPr>
      </p:pic>
      <p:pic>
        <p:nvPicPr>
          <p:cNvPr id="87" name="Graphic 86" descr="Unlock with solid fill">
            <a:extLst>
              <a:ext uri="{FF2B5EF4-FFF2-40B4-BE49-F238E27FC236}">
                <a16:creationId xmlns:a16="http://schemas.microsoft.com/office/drawing/2014/main" id="{FE2D0495-4279-02D9-8348-05A632E14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8817" y="1766774"/>
            <a:ext cx="570592" cy="57059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AEA730-57AE-9184-D968-7C916C2E151B}"/>
              </a:ext>
            </a:extLst>
          </p:cNvPr>
          <p:cNvSpPr txBox="1"/>
          <p:nvPr/>
        </p:nvSpPr>
        <p:spPr>
          <a:xfrm>
            <a:off x="512180" y="2775769"/>
            <a:ext cx="2747927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Realm Boots up and discovers  the device capable of TDISP. Decides to verify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92" name="Graphic 91" descr="Run with solid fill">
            <a:extLst>
              <a:ext uri="{FF2B5EF4-FFF2-40B4-BE49-F238E27FC236}">
                <a16:creationId xmlns:a16="http://schemas.microsoft.com/office/drawing/2014/main" id="{632CD793-92EE-E6C5-6911-88923255A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40300" y="1702087"/>
            <a:ext cx="753374" cy="753374"/>
          </a:xfrm>
          <a:prstGeom prst="rect">
            <a:avLst/>
          </a:prstGeom>
        </p:spPr>
      </p:pic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E6A68A-7A97-D911-F166-F0BBD5D6CB51}"/>
              </a:ext>
            </a:extLst>
          </p:cNvPr>
          <p:cNvCxnSpPr>
            <a:cxnSpLocks/>
          </p:cNvCxnSpPr>
          <p:nvPr/>
        </p:nvCxnSpPr>
        <p:spPr>
          <a:xfrm>
            <a:off x="1856320" y="5893611"/>
            <a:ext cx="3069084" cy="40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CA713AB8-45EB-0293-5385-D205654DE2A3}"/>
              </a:ext>
            </a:extLst>
          </p:cNvPr>
          <p:cNvSpPr txBox="1"/>
          <p:nvPr/>
        </p:nvSpPr>
        <p:spPr>
          <a:xfrm>
            <a:off x="2019126" y="5645050"/>
            <a:ext cx="274792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8a. Abort the device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7939BB-FA36-7C84-10B1-40B089B0BB2E}"/>
              </a:ext>
            </a:extLst>
          </p:cNvPr>
          <p:cNvSpPr txBox="1"/>
          <p:nvPr/>
        </p:nvSpPr>
        <p:spPr>
          <a:xfrm>
            <a:off x="5684163" y="5681652"/>
            <a:ext cx="274792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</a:rPr>
              <a:t>8b. Destroy the </a:t>
            </a:r>
            <a:r>
              <a:rPr lang="en-GB" dirty="0" err="1">
                <a:solidFill>
                  <a:schemeClr val="tx2"/>
                </a:solidFill>
                <a:latin typeface="+mn-lt"/>
                <a:ea typeface="+mn-ea"/>
              </a:rPr>
              <a:t>vdev</a:t>
            </a:r>
            <a:endParaRPr lang="en-GB" kern="1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1FCC8EC-C183-5083-7D4F-F8DADF0A3AD6}"/>
              </a:ext>
            </a:extLst>
          </p:cNvPr>
          <p:cNvCxnSpPr>
            <a:cxnSpLocks/>
          </p:cNvCxnSpPr>
          <p:nvPr/>
        </p:nvCxnSpPr>
        <p:spPr>
          <a:xfrm flipH="1" flipV="1">
            <a:off x="4974773" y="5893611"/>
            <a:ext cx="3548741" cy="58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379908C1-6E84-5C94-A160-58E1C6F45FAB}"/>
              </a:ext>
            </a:extLst>
          </p:cNvPr>
          <p:cNvSpPr txBox="1"/>
          <p:nvPr/>
        </p:nvSpPr>
        <p:spPr>
          <a:xfrm>
            <a:off x="10869362" y="1627276"/>
            <a:ext cx="768530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TDI State</a:t>
            </a:r>
          </a:p>
        </p:txBody>
      </p:sp>
    </p:spTree>
    <p:extLst>
      <p:ext uri="{BB962C8B-B14F-4D97-AF65-F5344CB8AC3E}">
        <p14:creationId xmlns:p14="http://schemas.microsoft.com/office/powerpoint/2010/main" val="30178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20" grpId="0" animBg="1"/>
      <p:bldP spid="20" grpId="1" animBg="1"/>
      <p:bldP spid="33" grpId="0" animBg="1"/>
      <p:bldP spid="36" grpId="0"/>
      <p:bldP spid="36" grpId="1"/>
      <p:bldP spid="36" grpId="2"/>
      <p:bldP spid="36" grpId="3"/>
      <p:bldP spid="39" grpId="0" animBg="1"/>
      <p:bldP spid="40" grpId="0"/>
      <p:bldP spid="40" grpId="1"/>
      <p:bldP spid="42" grpId="0"/>
      <p:bldP spid="42" grpId="1"/>
      <p:bldP spid="50" grpId="0"/>
      <p:bldP spid="50" grpId="1"/>
      <p:bldP spid="51" grpId="0" animBg="1"/>
      <p:bldP spid="51" grpId="1" animBg="1"/>
      <p:bldP spid="52" grpId="0"/>
      <p:bldP spid="54" grpId="0"/>
      <p:bldP spid="54" grpId="1"/>
      <p:bldP spid="57" grpId="0" animBg="1"/>
      <p:bldP spid="58" grpId="0" animBg="1"/>
      <p:bldP spid="60" grpId="0"/>
      <p:bldP spid="60" grpId="1"/>
      <p:bldP spid="66" grpId="0"/>
      <p:bldP spid="66" grpId="1"/>
      <p:bldP spid="68" grpId="0" animBg="1"/>
      <p:bldP spid="70" grpId="0" animBg="1"/>
      <p:bldP spid="72" grpId="0"/>
      <p:bldP spid="72" grpId="1"/>
      <p:bldP spid="74" grpId="0"/>
      <p:bldP spid="76" grpId="0"/>
      <p:bldP spid="76" grpId="1"/>
      <p:bldP spid="79" grpId="0"/>
      <p:bldP spid="79" grpId="1"/>
      <p:bldP spid="81" grpId="0"/>
      <p:bldP spid="81" grpId="1"/>
      <p:bldP spid="83" grpId="0"/>
      <p:bldP spid="83" grpId="1"/>
      <p:bldP spid="90" grpId="0"/>
      <p:bldP spid="90" grpId="1"/>
      <p:bldP spid="94" grpId="0"/>
      <p:bldP spid="94" grpId="1"/>
      <p:bldP spid="95" grpId="0"/>
      <p:bldP spid="9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1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0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9C65-9D93-0940-A2D2-FDC728AB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B049-B18C-714D-B2D8-47DBFC9F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1"/>
            <a:ext cx="11233150" cy="4924889"/>
          </a:xfrm>
        </p:spPr>
        <p:txBody>
          <a:bodyPr/>
          <a:lstStyle/>
          <a:p>
            <a:r>
              <a:rPr lang="en-GB" altLang="en-US" dirty="0"/>
              <a:t>Arm CCA v1.0 Architecture – Quick Recap</a:t>
            </a:r>
          </a:p>
          <a:p>
            <a:r>
              <a:rPr lang="en-GB" altLang="en-US" dirty="0"/>
              <a:t>Arm CCA v1.1 – Features</a:t>
            </a:r>
          </a:p>
          <a:p>
            <a:r>
              <a:rPr lang="en-GB" altLang="en-US" dirty="0"/>
              <a:t>Arm CCA – SMMU and TDISP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83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1652-4509-A401-7D68-E3925902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 CCA v1.0 - Recap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ACDFD79-81B9-DD50-0B54-BA10B7A2CE59}"/>
              </a:ext>
            </a:extLst>
          </p:cNvPr>
          <p:cNvSpPr/>
          <p:nvPr/>
        </p:nvSpPr>
        <p:spPr>
          <a:xfrm>
            <a:off x="2170176" y="5282937"/>
            <a:ext cx="6984074" cy="484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EL3 Monitor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E4F8E9F-B68A-8C67-6956-64E0DC8F6381}"/>
              </a:ext>
            </a:extLst>
          </p:cNvPr>
          <p:cNvSpPr/>
          <p:nvPr/>
        </p:nvSpPr>
        <p:spPr>
          <a:xfrm>
            <a:off x="1978654" y="3962630"/>
            <a:ext cx="1762186" cy="477286"/>
          </a:xfrm>
          <a:prstGeom prst="round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Linux / KVM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A8009B3-F8F5-2BF7-6AFC-BC281AB84CFB}"/>
              </a:ext>
            </a:extLst>
          </p:cNvPr>
          <p:cNvSpPr/>
          <p:nvPr/>
        </p:nvSpPr>
        <p:spPr>
          <a:xfrm>
            <a:off x="6011731" y="3963624"/>
            <a:ext cx="1996077" cy="484450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RMM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A879E2-EE66-6D6E-BD7B-8C6D1F231E81}"/>
              </a:ext>
            </a:extLst>
          </p:cNvPr>
          <p:cNvCxnSpPr>
            <a:cxnSpLocks/>
          </p:cNvCxnSpPr>
          <p:nvPr/>
        </p:nvCxnSpPr>
        <p:spPr>
          <a:xfrm>
            <a:off x="4555942" y="1341709"/>
            <a:ext cx="0" cy="34576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63263C1-B817-5F5A-DD55-DB39E9F95FA4}"/>
              </a:ext>
            </a:extLst>
          </p:cNvPr>
          <p:cNvCxnSpPr>
            <a:cxnSpLocks/>
          </p:cNvCxnSpPr>
          <p:nvPr/>
        </p:nvCxnSpPr>
        <p:spPr>
          <a:xfrm>
            <a:off x="1541935" y="4813618"/>
            <a:ext cx="84590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-right Arrow 42">
            <a:extLst>
              <a:ext uri="{FF2B5EF4-FFF2-40B4-BE49-F238E27FC236}">
                <a16:creationId xmlns:a16="http://schemas.microsoft.com/office/drawing/2014/main" id="{8429308C-9291-B8A4-D4D0-FA4F416766D6}"/>
              </a:ext>
            </a:extLst>
          </p:cNvPr>
          <p:cNvSpPr/>
          <p:nvPr/>
        </p:nvSpPr>
        <p:spPr>
          <a:xfrm rot="5400000">
            <a:off x="6219137" y="3459684"/>
            <a:ext cx="725240" cy="363860"/>
          </a:xfrm>
          <a:prstGeom prst="leftRightArrow">
            <a:avLst/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RSI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2973208-FBCC-EDDD-6DDF-5EC0D3D0C162}"/>
              </a:ext>
            </a:extLst>
          </p:cNvPr>
          <p:cNvSpPr/>
          <p:nvPr/>
        </p:nvSpPr>
        <p:spPr>
          <a:xfrm>
            <a:off x="5934172" y="1999737"/>
            <a:ext cx="1259001" cy="1364952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Realm A</a:t>
            </a:r>
          </a:p>
        </p:txBody>
      </p:sp>
      <p:sp>
        <p:nvSpPr>
          <p:cNvPr id="45" name="Left-right Arrow 44">
            <a:extLst>
              <a:ext uri="{FF2B5EF4-FFF2-40B4-BE49-F238E27FC236}">
                <a16:creationId xmlns:a16="http://schemas.microsoft.com/office/drawing/2014/main" id="{51D7F88D-6D58-AF78-70EF-EB9AC28F8620}"/>
              </a:ext>
            </a:extLst>
          </p:cNvPr>
          <p:cNvSpPr/>
          <p:nvPr/>
        </p:nvSpPr>
        <p:spPr>
          <a:xfrm>
            <a:off x="3762058" y="3953736"/>
            <a:ext cx="2249673" cy="496114"/>
          </a:xfrm>
          <a:prstGeom prst="leftRightArrow">
            <a:avLst/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RMI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E11EBA6-B8FE-52AE-5320-0DD5EEC7DCDA}"/>
              </a:ext>
            </a:extLst>
          </p:cNvPr>
          <p:cNvSpPr/>
          <p:nvPr/>
        </p:nvSpPr>
        <p:spPr>
          <a:xfrm>
            <a:off x="7324790" y="2007289"/>
            <a:ext cx="1241919" cy="1357400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Realm B</a:t>
            </a: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EC792691-89F5-913D-0338-76CEF39A7DB5}"/>
              </a:ext>
            </a:extLst>
          </p:cNvPr>
          <p:cNvSpPr/>
          <p:nvPr/>
        </p:nvSpPr>
        <p:spPr>
          <a:xfrm rot="5400000">
            <a:off x="7463268" y="3418738"/>
            <a:ext cx="707602" cy="381473"/>
          </a:xfrm>
          <a:prstGeom prst="leftRightArrow">
            <a:avLst/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RSI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2980549-51BD-EB36-BE99-4281B613EE44}"/>
              </a:ext>
            </a:extLst>
          </p:cNvPr>
          <p:cNvSpPr/>
          <p:nvPr/>
        </p:nvSpPr>
        <p:spPr>
          <a:xfrm>
            <a:off x="3049820" y="2381978"/>
            <a:ext cx="981032" cy="514155"/>
          </a:xfrm>
          <a:prstGeom prst="round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73B21687-C73A-5E3B-6404-47A04B988C60}"/>
              </a:ext>
            </a:extLst>
          </p:cNvPr>
          <p:cNvSpPr/>
          <p:nvPr/>
        </p:nvSpPr>
        <p:spPr>
          <a:xfrm rot="5400000">
            <a:off x="6904814" y="4561418"/>
            <a:ext cx="918474" cy="524560"/>
          </a:xfrm>
          <a:prstGeom prst="leftRightArrow">
            <a:avLst>
              <a:gd name="adj1" fmla="val 50000"/>
              <a:gd name="adj2" fmla="val 44484"/>
            </a:avLst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IMPDEF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3C8821-54E4-1308-5E8E-B63420751384}"/>
              </a:ext>
            </a:extLst>
          </p:cNvPr>
          <p:cNvCxnSpPr>
            <a:cxnSpLocks/>
          </p:cNvCxnSpPr>
          <p:nvPr/>
        </p:nvCxnSpPr>
        <p:spPr>
          <a:xfrm>
            <a:off x="1541935" y="3810203"/>
            <a:ext cx="8467681" cy="424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B37E8D-135C-3485-AE6E-6F3D50E78F93}"/>
              </a:ext>
            </a:extLst>
          </p:cNvPr>
          <p:cNvCxnSpPr>
            <a:cxnSpLocks/>
          </p:cNvCxnSpPr>
          <p:nvPr/>
        </p:nvCxnSpPr>
        <p:spPr>
          <a:xfrm>
            <a:off x="1557291" y="2990707"/>
            <a:ext cx="8453975" cy="33794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D6B32D8-D7A4-A5F6-116A-27AC697CCD8C}"/>
              </a:ext>
            </a:extLst>
          </p:cNvPr>
          <p:cNvSpPr txBox="1"/>
          <p:nvPr/>
        </p:nvSpPr>
        <p:spPr>
          <a:xfrm>
            <a:off x="4948326" y="5846532"/>
            <a:ext cx="12283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schemeClr val="accent2">
                      <a:lumMod val="50000"/>
                      <a:lumOff val="50000"/>
                      <a:alpha val="40000"/>
                    </a:schemeClr>
                  </a:outerShdw>
                </a:effectLst>
                <a:latin typeface="+mn-lt"/>
                <a:ea typeface="+mn-ea"/>
              </a:rPr>
              <a:t>Root World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E4C192B-FEE2-68CE-545F-7CF67B03C9A1}"/>
              </a:ext>
            </a:extLst>
          </p:cNvPr>
          <p:cNvSpPr/>
          <p:nvPr/>
        </p:nvSpPr>
        <p:spPr>
          <a:xfrm>
            <a:off x="1813183" y="2287404"/>
            <a:ext cx="848461" cy="1055047"/>
          </a:xfrm>
          <a:prstGeom prst="round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VM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2391D92-3A31-54D7-80DE-68D85F253AF7}"/>
              </a:ext>
            </a:extLst>
          </p:cNvPr>
          <p:cNvCxnSpPr>
            <a:cxnSpLocks/>
          </p:cNvCxnSpPr>
          <p:nvPr/>
        </p:nvCxnSpPr>
        <p:spPr>
          <a:xfrm>
            <a:off x="2993532" y="2149470"/>
            <a:ext cx="0" cy="169256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76AC7A-3818-4F8A-0DCB-BCEDA2B53CF7}"/>
              </a:ext>
            </a:extLst>
          </p:cNvPr>
          <p:cNvSpPr txBox="1"/>
          <p:nvPr/>
        </p:nvSpPr>
        <p:spPr>
          <a:xfrm>
            <a:off x="2606034" y="1557526"/>
            <a:ext cx="137031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schemeClr val="accent2">
                      <a:lumMod val="50000"/>
                      <a:lumOff val="50000"/>
                      <a:alpha val="40000"/>
                    </a:schemeClr>
                  </a:outerShdw>
                </a:effectLst>
                <a:latin typeface="+mn-lt"/>
                <a:ea typeface="+mn-ea"/>
              </a:rPr>
              <a:t>Normal World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F287E9-E820-DEF9-DA8B-3DE1CA6FD443}"/>
              </a:ext>
            </a:extLst>
          </p:cNvPr>
          <p:cNvCxnSpPr>
            <a:cxnSpLocks/>
          </p:cNvCxnSpPr>
          <p:nvPr/>
        </p:nvCxnSpPr>
        <p:spPr>
          <a:xfrm>
            <a:off x="7262321" y="1973735"/>
            <a:ext cx="0" cy="1868304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825E251-D4A6-BD9A-A095-91CE7E44FABA}"/>
              </a:ext>
            </a:extLst>
          </p:cNvPr>
          <p:cNvSpPr txBox="1"/>
          <p:nvPr/>
        </p:nvSpPr>
        <p:spPr>
          <a:xfrm>
            <a:off x="6405706" y="1380964"/>
            <a:ext cx="137031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schemeClr val="accent2">
                      <a:lumMod val="50000"/>
                      <a:lumOff val="50000"/>
                      <a:alpha val="40000"/>
                    </a:schemeClr>
                  </a:outerShdw>
                </a:effectLst>
                <a:latin typeface="+mn-lt"/>
                <a:ea typeface="+mn-ea"/>
              </a:rPr>
              <a:t>Realm World</a:t>
            </a: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6760B1F2-E959-BB65-0152-A510B6563F94}"/>
              </a:ext>
            </a:extLst>
          </p:cNvPr>
          <p:cNvSpPr/>
          <p:nvPr/>
        </p:nvSpPr>
        <p:spPr>
          <a:xfrm>
            <a:off x="3587423" y="3086876"/>
            <a:ext cx="2441715" cy="538122"/>
          </a:xfrm>
          <a:prstGeom prst="leftRightArrow">
            <a:avLst/>
          </a:prstGeom>
          <a:solidFill>
            <a:srgbClr val="DBDBD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RHI</a:t>
            </a:r>
          </a:p>
        </p:txBody>
      </p:sp>
      <p:sp>
        <p:nvSpPr>
          <p:cNvPr id="63" name="Curved Up Arrow 62">
            <a:extLst>
              <a:ext uri="{FF2B5EF4-FFF2-40B4-BE49-F238E27FC236}">
                <a16:creationId xmlns:a16="http://schemas.microsoft.com/office/drawing/2014/main" id="{3F24915A-22AF-F7ED-AB2F-A946269284C8}"/>
              </a:ext>
            </a:extLst>
          </p:cNvPr>
          <p:cNvSpPr/>
          <p:nvPr/>
        </p:nvSpPr>
        <p:spPr>
          <a:xfrm>
            <a:off x="2761962" y="4448710"/>
            <a:ext cx="2460026" cy="701346"/>
          </a:xfrm>
          <a:prstGeom prst="curvedUpArrow">
            <a:avLst/>
          </a:prstGeom>
          <a:solidFill>
            <a:schemeClr val="accent3">
              <a:alpha val="39849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81038DE-465D-E91C-5415-F34D8F2FD419}"/>
              </a:ext>
            </a:extLst>
          </p:cNvPr>
          <p:cNvSpPr/>
          <p:nvPr/>
        </p:nvSpPr>
        <p:spPr>
          <a:xfrm>
            <a:off x="4562302" y="1297685"/>
            <a:ext cx="4867737" cy="3524721"/>
          </a:xfrm>
          <a:prstGeom prst="rect">
            <a:avLst/>
          </a:prstGeom>
          <a:solidFill>
            <a:srgbClr val="FFC700">
              <a:alpha val="203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D89CB4-73AD-B28E-7E0F-F0733D350A4E}"/>
              </a:ext>
            </a:extLst>
          </p:cNvPr>
          <p:cNvSpPr txBox="1"/>
          <p:nvPr/>
        </p:nvSpPr>
        <p:spPr>
          <a:xfrm>
            <a:off x="9748378" y="4228973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7F9D037-9ECF-2997-AFAA-38AD1CEED53E}"/>
              </a:ext>
            </a:extLst>
          </p:cNvPr>
          <p:cNvSpPr txBox="1"/>
          <p:nvPr/>
        </p:nvSpPr>
        <p:spPr>
          <a:xfrm>
            <a:off x="9748140" y="3391620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223E10-A8FF-90AC-72F0-C973AEB78BD1}"/>
              </a:ext>
            </a:extLst>
          </p:cNvPr>
          <p:cNvSpPr txBox="1"/>
          <p:nvPr/>
        </p:nvSpPr>
        <p:spPr>
          <a:xfrm>
            <a:off x="9748139" y="2626197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DFDE10-A369-06D0-CB08-A539935283D8}"/>
              </a:ext>
            </a:extLst>
          </p:cNvPr>
          <p:cNvSpPr txBox="1"/>
          <p:nvPr/>
        </p:nvSpPr>
        <p:spPr>
          <a:xfrm>
            <a:off x="9748139" y="5379738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A87E90-5F2E-3ABF-9A1C-C1DF106B6C3B}"/>
              </a:ext>
            </a:extLst>
          </p:cNvPr>
          <p:cNvSpPr txBox="1"/>
          <p:nvPr/>
        </p:nvSpPr>
        <p:spPr>
          <a:xfrm>
            <a:off x="8265618" y="5943079"/>
            <a:ext cx="2328842" cy="65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RMI – Realm Management Interface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tx2"/>
                </a:solidFill>
                <a:latin typeface="+mn-lt"/>
                <a:ea typeface="+mn-ea"/>
              </a:rPr>
              <a:t>RSI – Realm Service Interface</a:t>
            </a: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RHI – Realm Host Interface</a:t>
            </a:r>
          </a:p>
        </p:txBody>
      </p:sp>
    </p:spTree>
    <p:extLst>
      <p:ext uri="{BB962C8B-B14F-4D97-AF65-F5344CB8AC3E}">
        <p14:creationId xmlns:p14="http://schemas.microsoft.com/office/powerpoint/2010/main" val="331465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0EA-9CF6-869E-2FE4-80207E62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 CCA – v1.1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20FD-C53E-7307-7368-8C4209560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Extension to Arm CCA v1.0 (v1.0-Rel0)</a:t>
            </a:r>
          </a:p>
          <a:p>
            <a:pPr lvl="1"/>
            <a:r>
              <a:rPr lang="en-GB" dirty="0"/>
              <a:t>Compatible with CCA-v1.0 -&gt; [0] </a:t>
            </a:r>
            <a:r>
              <a:rPr lang="en-GB" dirty="0">
                <a:hlinkClick r:id="rId2"/>
              </a:rPr>
              <a:t>https://developer.arm.com/documentation/den0137/latest/</a:t>
            </a:r>
            <a:endParaRPr lang="en-GB" dirty="0"/>
          </a:p>
          <a:p>
            <a:pPr lvl="1"/>
            <a:r>
              <a:rPr lang="en-GB" dirty="0"/>
              <a:t>CCA v1.0 Support patches on List for Linux / VMMs and at: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hlinkClick r:id="rId3"/>
              </a:rPr>
              <a:t>https://gitlab.arm.com/linux-arm/linux-cca</a:t>
            </a:r>
            <a:endParaRPr lang="en-GB" dirty="0"/>
          </a:p>
          <a:p>
            <a:r>
              <a:rPr lang="en-GB" dirty="0"/>
              <a:t>Public version of the spec available here, also linked from [0]</a:t>
            </a:r>
          </a:p>
          <a:p>
            <a:pPr lvl="1"/>
            <a:r>
              <a:rPr lang="en-GB" dirty="0">
                <a:hlinkClick r:id="rId4"/>
              </a:rPr>
              <a:t>https://developer.arm.com/-/</a:t>
            </a:r>
            <a:r>
              <a:rPr lang="en-GB" dirty="0" err="1">
                <a:hlinkClick r:id="rId4"/>
              </a:rPr>
              <a:t>cdn</a:t>
            </a:r>
            <a:r>
              <a:rPr lang="en-GB" dirty="0">
                <a:hlinkClick r:id="rId4"/>
              </a:rPr>
              <a:t>-downloads/permalink/PDF/Architectures/DEN0137_1.1-alp8_rmm-arch_external.pdf</a:t>
            </a:r>
            <a:endParaRPr lang="en-GB" dirty="0"/>
          </a:p>
          <a:p>
            <a:r>
              <a:rPr lang="en-GB" altLang="en-US" dirty="0"/>
              <a:t>v1.1: Planes - Multiple privileged levels in Realm VM</a:t>
            </a:r>
          </a:p>
          <a:p>
            <a:pPr lvl="1"/>
            <a:r>
              <a:rPr lang="en-GB" altLang="en-US" dirty="0">
                <a:hlinkClick r:id="rId5"/>
              </a:rPr>
              <a:t>Derek Miller’s Talk on Arm CCA Inter plane communication interface Proposals</a:t>
            </a:r>
            <a:endParaRPr lang="en-GB" altLang="en-US" dirty="0"/>
          </a:p>
          <a:p>
            <a:r>
              <a:rPr lang="en-GB" altLang="en-US" dirty="0"/>
              <a:t>v1.1: Device Assignment (DA) - Allow trusted device access to/from Realm Memory</a:t>
            </a:r>
          </a:p>
          <a:p>
            <a:r>
              <a:rPr lang="en-GB" altLang="en-US" dirty="0"/>
              <a:t>v1.1: Memory Encryption Contexts (MEC)</a:t>
            </a:r>
          </a:p>
          <a:p>
            <a:pPr lvl="1"/>
            <a:r>
              <a:rPr lang="en-GB" altLang="en-US" dirty="0"/>
              <a:t>Per Realm memory encryption key</a:t>
            </a:r>
          </a:p>
          <a:p>
            <a:r>
              <a:rPr lang="en-GB" altLang="en-US" dirty="0"/>
              <a:t>v1.1: Firmware Update &amp; Activation</a:t>
            </a:r>
          </a:p>
          <a:p>
            <a:pPr lvl="1"/>
            <a:r>
              <a:rPr lang="en-GB" altLang="en-US" dirty="0"/>
              <a:t>Update and activate the RMM</a:t>
            </a:r>
          </a:p>
          <a:p>
            <a:pPr marL="506095" lvl="1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418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1652-4509-A401-7D68-E3925902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 CCA v1.1 – {Secure} Device Assignment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ACDFD79-81B9-DD50-0B54-BA10B7A2CE59}"/>
              </a:ext>
            </a:extLst>
          </p:cNvPr>
          <p:cNvSpPr/>
          <p:nvPr/>
        </p:nvSpPr>
        <p:spPr>
          <a:xfrm>
            <a:off x="2170176" y="5282937"/>
            <a:ext cx="6984074" cy="484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EL3 Monitor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E4F8E9F-B68A-8C67-6956-64E0DC8F6381}"/>
              </a:ext>
            </a:extLst>
          </p:cNvPr>
          <p:cNvSpPr/>
          <p:nvPr/>
        </p:nvSpPr>
        <p:spPr>
          <a:xfrm>
            <a:off x="1978654" y="3861032"/>
            <a:ext cx="1762186" cy="477286"/>
          </a:xfrm>
          <a:prstGeom prst="round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Linux / KVM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A8009B3-F8F5-2BF7-6AFC-BC281AB84CFB}"/>
              </a:ext>
            </a:extLst>
          </p:cNvPr>
          <p:cNvSpPr/>
          <p:nvPr/>
        </p:nvSpPr>
        <p:spPr>
          <a:xfrm>
            <a:off x="6011731" y="3963624"/>
            <a:ext cx="1996077" cy="484450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RMM (</a:t>
            </a:r>
            <a:r>
              <a:rPr lang="en-US" dirty="0">
                <a:solidFill>
                  <a:schemeClr val="tx1"/>
                </a:solidFill>
              </a:rPr>
              <a:t>TSM</a:t>
            </a:r>
            <a:r>
              <a:rPr lang="en-US" dirty="0"/>
              <a:t>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A879E2-EE66-6D6E-BD7B-8C6D1F231E81}"/>
              </a:ext>
            </a:extLst>
          </p:cNvPr>
          <p:cNvCxnSpPr>
            <a:cxnSpLocks/>
          </p:cNvCxnSpPr>
          <p:nvPr/>
        </p:nvCxnSpPr>
        <p:spPr>
          <a:xfrm>
            <a:off x="4555942" y="1341709"/>
            <a:ext cx="0" cy="34576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63263C1-B817-5F5A-DD55-DB39E9F95FA4}"/>
              </a:ext>
            </a:extLst>
          </p:cNvPr>
          <p:cNvCxnSpPr>
            <a:cxnSpLocks/>
          </p:cNvCxnSpPr>
          <p:nvPr/>
        </p:nvCxnSpPr>
        <p:spPr>
          <a:xfrm>
            <a:off x="1541935" y="4813618"/>
            <a:ext cx="84590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-right Arrow 42">
            <a:extLst>
              <a:ext uri="{FF2B5EF4-FFF2-40B4-BE49-F238E27FC236}">
                <a16:creationId xmlns:a16="http://schemas.microsoft.com/office/drawing/2014/main" id="{8429308C-9291-B8A4-D4D0-FA4F416766D6}"/>
              </a:ext>
            </a:extLst>
          </p:cNvPr>
          <p:cNvSpPr/>
          <p:nvPr/>
        </p:nvSpPr>
        <p:spPr>
          <a:xfrm rot="5400000">
            <a:off x="5893215" y="3470945"/>
            <a:ext cx="735492" cy="363860"/>
          </a:xfrm>
          <a:prstGeom prst="leftRightArrow">
            <a:avLst/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RSI++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2973208-FBCC-EDDD-6DDF-5EC0D3D0C162}"/>
              </a:ext>
            </a:extLst>
          </p:cNvPr>
          <p:cNvSpPr/>
          <p:nvPr/>
        </p:nvSpPr>
        <p:spPr>
          <a:xfrm>
            <a:off x="5485131" y="1503072"/>
            <a:ext cx="3977303" cy="1847425"/>
          </a:xfrm>
          <a:prstGeom prst="roundRect">
            <a:avLst/>
          </a:prstGeom>
          <a:solidFill>
            <a:srgbClr val="FFC700">
              <a:alpha val="398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Realm A</a:t>
            </a:r>
          </a:p>
        </p:txBody>
      </p:sp>
      <p:sp>
        <p:nvSpPr>
          <p:cNvPr id="45" name="Left-right Arrow 44">
            <a:extLst>
              <a:ext uri="{FF2B5EF4-FFF2-40B4-BE49-F238E27FC236}">
                <a16:creationId xmlns:a16="http://schemas.microsoft.com/office/drawing/2014/main" id="{51D7F88D-6D58-AF78-70EF-EB9AC28F8620}"/>
              </a:ext>
            </a:extLst>
          </p:cNvPr>
          <p:cNvSpPr/>
          <p:nvPr/>
        </p:nvSpPr>
        <p:spPr>
          <a:xfrm>
            <a:off x="3704002" y="3881166"/>
            <a:ext cx="2299851" cy="496114"/>
          </a:xfrm>
          <a:prstGeom prst="leftRightArrow">
            <a:avLst/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RMI (+DA)</a:t>
            </a: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EC792691-89F5-913D-0338-76CEF39A7DB5}"/>
              </a:ext>
            </a:extLst>
          </p:cNvPr>
          <p:cNvSpPr/>
          <p:nvPr/>
        </p:nvSpPr>
        <p:spPr>
          <a:xfrm>
            <a:off x="6381989" y="2535734"/>
            <a:ext cx="1032405" cy="499503"/>
          </a:xfrm>
          <a:prstGeom prst="leftRightArrow">
            <a:avLst/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RSI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2980549-51BD-EB36-BE99-4281B613EE44}"/>
              </a:ext>
            </a:extLst>
          </p:cNvPr>
          <p:cNvSpPr/>
          <p:nvPr/>
        </p:nvSpPr>
        <p:spPr>
          <a:xfrm>
            <a:off x="1801178" y="2232839"/>
            <a:ext cx="981032" cy="514155"/>
          </a:xfrm>
          <a:prstGeom prst="round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73B21687-C73A-5E3B-6404-47A04B988C60}"/>
              </a:ext>
            </a:extLst>
          </p:cNvPr>
          <p:cNvSpPr/>
          <p:nvPr/>
        </p:nvSpPr>
        <p:spPr>
          <a:xfrm rot="5400000">
            <a:off x="6498414" y="4561418"/>
            <a:ext cx="918474" cy="524560"/>
          </a:xfrm>
          <a:prstGeom prst="leftRightArrow">
            <a:avLst>
              <a:gd name="adj1" fmla="val 50000"/>
              <a:gd name="adj2" fmla="val 44484"/>
            </a:avLst>
          </a:prstGeom>
          <a:solidFill>
            <a:srgbClr val="FFC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IMPDEF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3C8821-54E4-1308-5E8E-B63420751384}"/>
              </a:ext>
            </a:extLst>
          </p:cNvPr>
          <p:cNvCxnSpPr>
            <a:cxnSpLocks/>
          </p:cNvCxnSpPr>
          <p:nvPr/>
        </p:nvCxnSpPr>
        <p:spPr>
          <a:xfrm>
            <a:off x="1541935" y="3810203"/>
            <a:ext cx="8467681" cy="424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B37E8D-135C-3485-AE6E-6F3D50E78F93}"/>
              </a:ext>
            </a:extLst>
          </p:cNvPr>
          <p:cNvCxnSpPr>
            <a:cxnSpLocks/>
          </p:cNvCxnSpPr>
          <p:nvPr/>
        </p:nvCxnSpPr>
        <p:spPr>
          <a:xfrm>
            <a:off x="1557291" y="2990707"/>
            <a:ext cx="8453975" cy="33794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D6B32D8-D7A4-A5F6-116A-27AC697CCD8C}"/>
              </a:ext>
            </a:extLst>
          </p:cNvPr>
          <p:cNvSpPr txBox="1"/>
          <p:nvPr/>
        </p:nvSpPr>
        <p:spPr>
          <a:xfrm>
            <a:off x="4948326" y="5846532"/>
            <a:ext cx="12283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schemeClr val="accent2">
                      <a:lumMod val="50000"/>
                      <a:lumOff val="50000"/>
                      <a:alpha val="40000"/>
                    </a:schemeClr>
                  </a:outerShdw>
                </a:effectLst>
                <a:latin typeface="+mn-lt"/>
                <a:ea typeface="+mn-ea"/>
              </a:rPr>
              <a:t>Root World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E4C192B-FEE2-68CE-545F-7CF67B03C9A1}"/>
              </a:ext>
            </a:extLst>
          </p:cNvPr>
          <p:cNvSpPr/>
          <p:nvPr/>
        </p:nvSpPr>
        <p:spPr>
          <a:xfrm>
            <a:off x="3119951" y="2217560"/>
            <a:ext cx="848461" cy="1055047"/>
          </a:xfrm>
          <a:prstGeom prst="round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VM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2391D92-3A31-54D7-80DE-68D85F253AF7}"/>
              </a:ext>
            </a:extLst>
          </p:cNvPr>
          <p:cNvCxnSpPr>
            <a:cxnSpLocks/>
          </p:cNvCxnSpPr>
          <p:nvPr/>
        </p:nvCxnSpPr>
        <p:spPr>
          <a:xfrm>
            <a:off x="2993532" y="2149470"/>
            <a:ext cx="0" cy="169256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76AC7A-3818-4F8A-0DCB-BCEDA2B53CF7}"/>
              </a:ext>
            </a:extLst>
          </p:cNvPr>
          <p:cNvSpPr txBox="1"/>
          <p:nvPr/>
        </p:nvSpPr>
        <p:spPr>
          <a:xfrm>
            <a:off x="2606034" y="1557526"/>
            <a:ext cx="137031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schemeClr val="accent2">
                      <a:lumMod val="50000"/>
                      <a:lumOff val="50000"/>
                      <a:alpha val="40000"/>
                    </a:schemeClr>
                  </a:outerShdw>
                </a:effectLst>
                <a:latin typeface="+mn-lt"/>
                <a:ea typeface="+mn-ea"/>
              </a:rPr>
              <a:t>Normal World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F287E9-E820-DEF9-DA8B-3DE1CA6FD443}"/>
              </a:ext>
            </a:extLst>
          </p:cNvPr>
          <p:cNvCxnSpPr>
            <a:cxnSpLocks/>
          </p:cNvCxnSpPr>
          <p:nvPr/>
        </p:nvCxnSpPr>
        <p:spPr>
          <a:xfrm>
            <a:off x="7262321" y="1973735"/>
            <a:ext cx="0" cy="1868304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825E251-D4A6-BD9A-A095-91CE7E44FABA}"/>
              </a:ext>
            </a:extLst>
          </p:cNvPr>
          <p:cNvSpPr txBox="1"/>
          <p:nvPr/>
        </p:nvSpPr>
        <p:spPr>
          <a:xfrm>
            <a:off x="6405706" y="1380964"/>
            <a:ext cx="137031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schemeClr val="accent2">
                      <a:lumMod val="50000"/>
                      <a:lumOff val="50000"/>
                      <a:alpha val="40000"/>
                    </a:schemeClr>
                  </a:outerShdw>
                </a:effectLst>
                <a:latin typeface="+mn-lt"/>
                <a:ea typeface="+mn-ea"/>
              </a:rPr>
              <a:t>Realm World</a:t>
            </a: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6760B1F2-E959-BB65-0152-A510B6563F94}"/>
              </a:ext>
            </a:extLst>
          </p:cNvPr>
          <p:cNvSpPr/>
          <p:nvPr/>
        </p:nvSpPr>
        <p:spPr>
          <a:xfrm rot="20699360">
            <a:off x="2842021" y="3059305"/>
            <a:ext cx="2756132" cy="538122"/>
          </a:xfrm>
          <a:prstGeom prst="leftRightArrow">
            <a:avLst/>
          </a:prstGeom>
          <a:solidFill>
            <a:srgbClr val="DBDBD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RHI (+ DA)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81038DE-465D-E91C-5415-F34D8F2FD419}"/>
              </a:ext>
            </a:extLst>
          </p:cNvPr>
          <p:cNvSpPr/>
          <p:nvPr/>
        </p:nvSpPr>
        <p:spPr>
          <a:xfrm>
            <a:off x="4555917" y="1398080"/>
            <a:ext cx="5009775" cy="3415537"/>
          </a:xfrm>
          <a:prstGeom prst="rect">
            <a:avLst/>
          </a:prstGeom>
          <a:solidFill>
            <a:srgbClr val="FFC7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D89CB4-73AD-B28E-7E0F-F0733D350A4E}"/>
              </a:ext>
            </a:extLst>
          </p:cNvPr>
          <p:cNvSpPr txBox="1"/>
          <p:nvPr/>
        </p:nvSpPr>
        <p:spPr>
          <a:xfrm>
            <a:off x="9748378" y="4228973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7F9D037-9ECF-2997-AFAA-38AD1CEED53E}"/>
              </a:ext>
            </a:extLst>
          </p:cNvPr>
          <p:cNvSpPr txBox="1"/>
          <p:nvPr/>
        </p:nvSpPr>
        <p:spPr>
          <a:xfrm>
            <a:off x="9748140" y="3391620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223E10-A8FF-90AC-72F0-C973AEB78BD1}"/>
              </a:ext>
            </a:extLst>
          </p:cNvPr>
          <p:cNvSpPr txBox="1"/>
          <p:nvPr/>
        </p:nvSpPr>
        <p:spPr>
          <a:xfrm>
            <a:off x="9748139" y="2626197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DFDE10-A369-06D0-CB08-A539935283D8}"/>
              </a:ext>
            </a:extLst>
          </p:cNvPr>
          <p:cNvSpPr txBox="1"/>
          <p:nvPr/>
        </p:nvSpPr>
        <p:spPr>
          <a:xfrm>
            <a:off x="9748139" y="5379738"/>
            <a:ext cx="702453" cy="29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100" kern="1200" dirty="0">
                <a:solidFill>
                  <a:schemeClr val="tx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EL3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68596D-6D30-1C21-EFA6-A75A7EDD18F0}"/>
              </a:ext>
            </a:extLst>
          </p:cNvPr>
          <p:cNvSpPr/>
          <p:nvPr/>
        </p:nvSpPr>
        <p:spPr>
          <a:xfrm>
            <a:off x="5695995" y="1715463"/>
            <a:ext cx="838066" cy="1610588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7D15F5-6AAF-1E40-5075-B7C7948845AE}"/>
              </a:ext>
            </a:extLst>
          </p:cNvPr>
          <p:cNvSpPr/>
          <p:nvPr/>
        </p:nvSpPr>
        <p:spPr>
          <a:xfrm>
            <a:off x="7337501" y="1665552"/>
            <a:ext cx="706192" cy="1668731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391209-45E9-1F8A-C42C-169EDADC092C}"/>
              </a:ext>
            </a:extLst>
          </p:cNvPr>
          <p:cNvSpPr/>
          <p:nvPr/>
        </p:nvSpPr>
        <p:spPr>
          <a:xfrm>
            <a:off x="8184606" y="1668325"/>
            <a:ext cx="706192" cy="1668731"/>
          </a:xfrm>
          <a:prstGeom prst="roundRect">
            <a:avLst/>
          </a:prstGeom>
          <a:solidFill>
            <a:srgbClr val="FF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P2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3373491-4834-A84A-C96B-A70B3D5AFC77}"/>
              </a:ext>
            </a:extLst>
          </p:cNvPr>
          <p:cNvSpPr/>
          <p:nvPr/>
        </p:nvSpPr>
        <p:spPr>
          <a:xfrm>
            <a:off x="1231249" y="4925138"/>
            <a:ext cx="690075" cy="875985"/>
          </a:xfrm>
          <a:prstGeom prst="ca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TEE-Dev</a:t>
            </a:r>
          </a:p>
        </p:txBody>
      </p:sp>
      <p:sp>
        <p:nvSpPr>
          <p:cNvPr id="10" name="Left-up Arrow 9">
            <a:extLst>
              <a:ext uri="{FF2B5EF4-FFF2-40B4-BE49-F238E27FC236}">
                <a16:creationId xmlns:a16="http://schemas.microsoft.com/office/drawing/2014/main" id="{B30D6A69-B3C1-3A89-2C61-CF11DD2779E2}"/>
              </a:ext>
            </a:extLst>
          </p:cNvPr>
          <p:cNvSpPr/>
          <p:nvPr/>
        </p:nvSpPr>
        <p:spPr>
          <a:xfrm rot="10800000">
            <a:off x="1414730" y="4096948"/>
            <a:ext cx="4608383" cy="830887"/>
          </a:xfrm>
          <a:prstGeom prst="leftUpArrow">
            <a:avLst>
              <a:gd name="adj1" fmla="val 25000"/>
              <a:gd name="adj2" fmla="val 24613"/>
              <a:gd name="adj3" fmla="val 25000"/>
            </a:avLst>
          </a:prstGeom>
          <a:solidFill>
            <a:srgbClr val="FFC7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4DC1F-3AE9-E6D1-2C89-149B36A100AE}"/>
              </a:ext>
            </a:extLst>
          </p:cNvPr>
          <p:cNvSpPr txBox="1"/>
          <p:nvPr/>
        </p:nvSpPr>
        <p:spPr>
          <a:xfrm>
            <a:off x="4237745" y="4245834"/>
            <a:ext cx="652423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100" dirty="0">
                <a:solidFill>
                  <a:schemeClr val="tx2"/>
                </a:solidFill>
                <a:latin typeface="+mn-lt"/>
                <a:ea typeface="+mn-ea"/>
              </a:rPr>
              <a:t>TDISP + IDE</a:t>
            </a:r>
            <a:endParaRPr lang="en-GB" sz="1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5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237F-6EAA-1D99-2EF8-2D92B5D5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 CCA v1.1 – Device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558C-8F7A-E31A-3523-4B4E2F15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RMM takes the role of TSM</a:t>
            </a:r>
          </a:p>
          <a:p>
            <a:pPr lvl="1"/>
            <a:r>
              <a:rPr lang="en-GB" dirty="0"/>
              <a:t>PCI and Platform attested devices</a:t>
            </a:r>
          </a:p>
          <a:p>
            <a:r>
              <a:rPr lang="en-GB" dirty="0"/>
              <a:t>RMM - Device communication via Host - </a:t>
            </a:r>
            <a:r>
              <a:rPr lang="en-GB" i="1" dirty="0"/>
              <a:t>RMI_*DEV_COMMUNICATE</a:t>
            </a:r>
          </a:p>
          <a:p>
            <a:pPr lvl="1"/>
            <a:r>
              <a:rPr lang="en-GB" dirty="0"/>
              <a:t>RMM could ask the host to cache the data (e.g., certificates, interface reports, measurements)</a:t>
            </a:r>
          </a:p>
          <a:p>
            <a:pPr lvl="1"/>
            <a:r>
              <a:rPr lang="en-GB" dirty="0"/>
              <a:t>RMM keeps the digests of the host cached data (for Realm to verify the host provided data)</a:t>
            </a:r>
          </a:p>
          <a:p>
            <a:r>
              <a:rPr lang="en-GB" dirty="0"/>
              <a:t>Establishes S-SPDM session at setup of Physical Device + IDE Keys</a:t>
            </a:r>
          </a:p>
          <a:p>
            <a:pPr lvl="1"/>
            <a:r>
              <a:rPr lang="en-GB" dirty="0"/>
              <a:t>Fetches Certificate chain (Platform devices are attested by RMM Platform Attestation)</a:t>
            </a:r>
          </a:p>
          <a:p>
            <a:pPr lvl="2"/>
            <a:r>
              <a:rPr lang="en-GB" dirty="0"/>
              <a:t>Host caches the certificates, RMM keeps the Digests</a:t>
            </a:r>
          </a:p>
          <a:p>
            <a:r>
              <a:rPr lang="en-GB" dirty="0"/>
              <a:t>Realm initiates the transition, RMM assisted</a:t>
            </a:r>
          </a:p>
          <a:p>
            <a:pPr lvl="1"/>
            <a:r>
              <a:rPr lang="en-GB" dirty="0"/>
              <a:t>Interface report, measurements etc are fetched RMM and cached by host, with digests in RMM</a:t>
            </a:r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12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0CEA-221E-F76B-3A90-9F814780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SMMU with TDISP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EA92-B1F0-ED4D-CDFB-BC0B9077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171112"/>
            <a:ext cx="11233150" cy="1050411"/>
          </a:xfrm>
        </p:spPr>
        <p:txBody>
          <a:bodyPr/>
          <a:lstStyle/>
          <a:p>
            <a:r>
              <a:rPr lang="en-US" sz="2000"/>
              <a:t>The T-bit determines the SMMU SEC_SID value</a:t>
            </a:r>
          </a:p>
          <a:p>
            <a:r>
              <a:rPr lang="en-US" sz="2000"/>
              <a:t>SEC_SID determines which SMMU interface the transaction is associated with, and therefore the PAS in which the SMMU Stream Table and SMMU translation tables (stage 1 + stage 2) must be placed</a:t>
            </a:r>
          </a:p>
          <a:p>
            <a:endParaRPr lang="en-US" sz="2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D74989-3009-7482-7204-93D044D40828}"/>
              </a:ext>
            </a:extLst>
          </p:cNvPr>
          <p:cNvGraphicFramePr>
            <a:graphicFrameLocks noGrp="1"/>
          </p:cNvGraphicFramePr>
          <p:nvPr/>
        </p:nvGraphicFramePr>
        <p:xfrm>
          <a:off x="2811584" y="2316480"/>
          <a:ext cx="5927970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40508">
                  <a:extLst>
                    <a:ext uri="{9D8B030D-6E8A-4147-A177-3AD203B41FA5}">
                      <a16:colId xmlns:a16="http://schemas.microsoft.com/office/drawing/2014/main" val="679038940"/>
                    </a:ext>
                  </a:extLst>
                </a:gridCol>
                <a:gridCol w="1494692">
                  <a:extLst>
                    <a:ext uri="{9D8B030D-6E8A-4147-A177-3AD203B41FA5}">
                      <a16:colId xmlns:a16="http://schemas.microsoft.com/office/drawing/2014/main" val="863300563"/>
                    </a:ext>
                  </a:extLst>
                </a:gridCol>
                <a:gridCol w="1770185">
                  <a:extLst>
                    <a:ext uri="{9D8B030D-6E8A-4147-A177-3AD203B41FA5}">
                      <a16:colId xmlns:a16="http://schemas.microsoft.com/office/drawing/2014/main" val="3830080723"/>
                    </a:ext>
                  </a:extLst>
                </a:gridCol>
                <a:gridCol w="1922585">
                  <a:extLst>
                    <a:ext uri="{9D8B030D-6E8A-4147-A177-3AD203B41FA5}">
                      <a16:colId xmlns:a16="http://schemas.microsoft.com/office/drawing/2014/main" val="285255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SEC_SID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SMMU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SMMU tables PAS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0b00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69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0b10 (Realm)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Realm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Realm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2419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20D89A-A57D-6AFA-61E1-49D840461A20}"/>
              </a:ext>
            </a:extLst>
          </p:cNvPr>
          <p:cNvSpPr txBox="1">
            <a:spLocks/>
          </p:cNvSpPr>
          <p:nvPr/>
        </p:nvSpPr>
        <p:spPr>
          <a:xfrm>
            <a:off x="479425" y="3615373"/>
            <a:ext cx="11233150" cy="2597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7278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94710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9317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51860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Software impacts for stage 2</a:t>
            </a:r>
          </a:p>
          <a:p>
            <a:pPr lvl="1"/>
            <a:r>
              <a:rPr lang="en-US" sz="1600" dirty="0"/>
              <a:t>The hypervisor must manage a separate set of tables (Stream Table + S2TT) in NS PAS</a:t>
            </a:r>
          </a:p>
          <a:p>
            <a:pPr lvl="1"/>
            <a:r>
              <a:rPr lang="en-US" sz="1600" dirty="0"/>
              <a:t>The S2TT must at least contain mappings for MSI targets</a:t>
            </a:r>
          </a:p>
          <a:p>
            <a:r>
              <a:rPr lang="en-US" sz="2000" b="1" dirty="0"/>
              <a:t>T=0 -&gt; SMMU in NS world, Hypervisor</a:t>
            </a:r>
          </a:p>
          <a:p>
            <a:pPr lvl="1"/>
            <a:r>
              <a:rPr lang="en-US" sz="1600" b="1" dirty="0"/>
              <a:t>Stag1 SMMU =&gt; Hypervisor emulated</a:t>
            </a:r>
          </a:p>
          <a:p>
            <a:r>
              <a:rPr lang="en-US" sz="2000" b="1" dirty="0"/>
              <a:t>T=1 -&gt; SMMU Driver in RMM, share CPU page tables for Stage2</a:t>
            </a:r>
          </a:p>
          <a:p>
            <a:pPr lvl="1"/>
            <a:r>
              <a:rPr lang="en-US" sz="1600" b="1" dirty="0"/>
              <a:t>Stage1 SMMU =&gt; RMM emulated !</a:t>
            </a:r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8614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FFA9-74F8-C981-4859-01855CDA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Realm IPA Space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FAB3C5-039A-CCF6-4A3D-3281C501C91B}"/>
              </a:ext>
            </a:extLst>
          </p:cNvPr>
          <p:cNvSpPr/>
          <p:nvPr/>
        </p:nvSpPr>
        <p:spPr>
          <a:xfrm>
            <a:off x="480320" y="2664194"/>
            <a:ext cx="6764542" cy="116320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 dirty="0">
                <a:solidFill>
                  <a:schemeClr val="accent3"/>
                </a:solidFill>
              </a:rPr>
              <a:t>Realm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186A6-8120-52C6-AD4E-5678F2A9BBD8}"/>
              </a:ext>
            </a:extLst>
          </p:cNvPr>
          <p:cNvSpPr/>
          <p:nvPr/>
        </p:nvSpPr>
        <p:spPr>
          <a:xfrm>
            <a:off x="479425" y="4946846"/>
            <a:ext cx="3693983" cy="1182309"/>
          </a:xfrm>
          <a:prstGeom prst="rect">
            <a:avLst/>
          </a:prstGeom>
          <a:noFill/>
          <a:ln w="25400">
            <a:solidFill>
              <a:srgbClr val="C0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C09500"/>
                </a:solidFill>
                <a:latin typeface="Calibri"/>
              </a:rPr>
              <a:t>RMM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95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F0EF52-ACC8-602B-15B9-B694589EFF8E}"/>
              </a:ext>
            </a:extLst>
          </p:cNvPr>
          <p:cNvCxnSpPr>
            <a:cxnSpLocks/>
          </p:cNvCxnSpPr>
          <p:nvPr/>
        </p:nvCxnSpPr>
        <p:spPr>
          <a:xfrm>
            <a:off x="3776433" y="2762920"/>
            <a:ext cx="16247" cy="1064478"/>
          </a:xfrm>
          <a:prstGeom prst="line">
            <a:avLst/>
          </a:prstGeom>
          <a:ln w="25400">
            <a:solidFill>
              <a:srgbClr val="FFC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BF5948-3437-7708-961D-4ED89B641619}"/>
              </a:ext>
            </a:extLst>
          </p:cNvPr>
          <p:cNvSpPr txBox="1"/>
          <p:nvPr/>
        </p:nvSpPr>
        <p:spPr>
          <a:xfrm>
            <a:off x="1524762" y="2795151"/>
            <a:ext cx="122347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Protected IPA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27299-D3FF-BA6C-8285-6A9849796E56}"/>
              </a:ext>
            </a:extLst>
          </p:cNvPr>
          <p:cNvSpPr txBox="1"/>
          <p:nvPr/>
        </p:nvSpPr>
        <p:spPr>
          <a:xfrm>
            <a:off x="5308740" y="2762920"/>
            <a:ext cx="139980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dirty="0">
                <a:solidFill>
                  <a:srgbClr val="FFC600"/>
                </a:solidFill>
                <a:latin typeface="+mn-lt"/>
                <a:ea typeface="+mn-ea"/>
              </a:rPr>
              <a:t>Unp</a:t>
            </a:r>
            <a:r>
              <a:rPr lang="en-US" sz="1200" i="1" kern="1200" dirty="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rotected IPA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80ACA-17DD-434A-0333-AB6E0D618FAF}"/>
              </a:ext>
            </a:extLst>
          </p:cNvPr>
          <p:cNvSpPr/>
          <p:nvPr/>
        </p:nvSpPr>
        <p:spPr>
          <a:xfrm>
            <a:off x="1197338" y="5515846"/>
            <a:ext cx="1943913" cy="550448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Calibri"/>
              </a:rPr>
              <a:t>Stage 2 translation tables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5CBBAB-64F9-97B2-4865-A8B985A9B2EB}"/>
              </a:ext>
            </a:extLst>
          </p:cNvPr>
          <p:cNvSpPr/>
          <p:nvPr/>
        </p:nvSpPr>
        <p:spPr>
          <a:xfrm>
            <a:off x="4538207" y="4958020"/>
            <a:ext cx="3306216" cy="1125865"/>
          </a:xfrm>
          <a:prstGeom prst="rect">
            <a:avLst/>
          </a:prstGeom>
          <a:noFill/>
          <a:ln w="25400">
            <a:solidFill>
              <a:srgbClr val="333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33D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Hypervisor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84B384-E120-FADE-3B1F-6168728C823E}"/>
              </a:ext>
            </a:extLst>
          </p:cNvPr>
          <p:cNvSpPr/>
          <p:nvPr/>
        </p:nvSpPr>
        <p:spPr>
          <a:xfrm>
            <a:off x="5069932" y="3263599"/>
            <a:ext cx="1399802" cy="490689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MMIO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F91D65-7328-58B8-8939-9E26F2E4C39D}"/>
              </a:ext>
            </a:extLst>
          </p:cNvPr>
          <p:cNvSpPr/>
          <p:nvPr/>
        </p:nvSpPr>
        <p:spPr>
          <a:xfrm>
            <a:off x="1252495" y="3334075"/>
            <a:ext cx="1655732" cy="420213"/>
          </a:xfrm>
          <a:prstGeom prst="rect">
            <a:avLst/>
          </a:prstGeom>
          <a:solidFill>
            <a:schemeClr val="bg1"/>
          </a:solidFill>
          <a:ln w="44450">
            <a:solidFill>
              <a:srgbClr val="FFC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MMIO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15E22D-A205-6087-008A-9DB30B9BDA18}"/>
              </a:ext>
            </a:extLst>
          </p:cNvPr>
          <p:cNvCxnSpPr>
            <a:cxnSpLocks/>
          </p:cNvCxnSpPr>
          <p:nvPr/>
        </p:nvCxnSpPr>
        <p:spPr>
          <a:xfrm>
            <a:off x="2017485" y="3827398"/>
            <a:ext cx="0" cy="11194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99F9CDF-3CF3-CFA9-E8BC-A53206974E8D}"/>
              </a:ext>
            </a:extLst>
          </p:cNvPr>
          <p:cNvSpPr/>
          <p:nvPr/>
        </p:nvSpPr>
        <p:spPr>
          <a:xfrm>
            <a:off x="2322286" y="1298626"/>
            <a:ext cx="3263407" cy="9735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 dirty="0">
                <a:solidFill>
                  <a:schemeClr val="accent3"/>
                </a:solidFill>
              </a:rPr>
              <a:t>Realm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52E0A4-E71F-BA0E-A542-3CDB6F2B92BB}"/>
              </a:ext>
            </a:extLst>
          </p:cNvPr>
          <p:cNvSpPr txBox="1"/>
          <p:nvPr/>
        </p:nvSpPr>
        <p:spPr>
          <a:xfrm>
            <a:off x="3076258" y="2062259"/>
            <a:ext cx="806226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PA space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143952-6106-9859-A92A-35DF66C9C03E}"/>
              </a:ext>
            </a:extLst>
          </p:cNvPr>
          <p:cNvCxnSpPr/>
          <p:nvPr/>
        </p:nvCxnSpPr>
        <p:spPr>
          <a:xfrm flipH="1">
            <a:off x="479425" y="2290660"/>
            <a:ext cx="1871889" cy="394011"/>
          </a:xfrm>
          <a:prstGeom prst="line">
            <a:avLst/>
          </a:prstGeom>
          <a:ln w="12700">
            <a:solidFill>
              <a:srgbClr val="FFC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DC3661-06CA-55CB-8FCA-38DD2B898F73}"/>
              </a:ext>
            </a:extLst>
          </p:cNvPr>
          <p:cNvCxnSpPr>
            <a:cxnSpLocks/>
          </p:cNvCxnSpPr>
          <p:nvPr/>
        </p:nvCxnSpPr>
        <p:spPr>
          <a:xfrm flipH="1">
            <a:off x="3776433" y="2290660"/>
            <a:ext cx="1809260" cy="360362"/>
          </a:xfrm>
          <a:prstGeom prst="line">
            <a:avLst/>
          </a:prstGeom>
          <a:ln w="12700">
            <a:solidFill>
              <a:srgbClr val="FFC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B2345D-6A17-CCAF-F68B-57D8BD15883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351314" y="2272191"/>
            <a:ext cx="1511277" cy="3920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A7EF63A-0D79-27CD-1572-88ACD5D1B468}"/>
              </a:ext>
            </a:extLst>
          </p:cNvPr>
          <p:cNvCxnSpPr>
            <a:cxnSpLocks/>
          </p:cNvCxnSpPr>
          <p:nvPr/>
        </p:nvCxnSpPr>
        <p:spPr>
          <a:xfrm>
            <a:off x="5585693" y="2285363"/>
            <a:ext cx="1659169" cy="3788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6AD3DB60-6BB7-0FA4-6CF3-09F7DDCA2BD1}"/>
              </a:ext>
            </a:extLst>
          </p:cNvPr>
          <p:cNvCxnSpPr>
            <a:cxnSpLocks/>
            <a:endCxn id="15" idx="1"/>
          </p:cNvCxnSpPr>
          <p:nvPr/>
        </p:nvCxnSpPr>
        <p:spPr>
          <a:xfrm rot="5400000">
            <a:off x="3902114" y="4361353"/>
            <a:ext cx="1795694" cy="523507"/>
          </a:xfrm>
          <a:prstGeom prst="curvedConnector4">
            <a:avLst>
              <a:gd name="adj1" fmla="val 34325"/>
              <a:gd name="adj2" fmla="val 334970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F5117C-E726-9D9E-A7C3-FFCBBF677B42}"/>
              </a:ext>
            </a:extLst>
          </p:cNvPr>
          <p:cNvSpPr/>
          <p:nvPr/>
        </p:nvSpPr>
        <p:spPr>
          <a:xfrm>
            <a:off x="4090153" y="1864641"/>
            <a:ext cx="1444766" cy="385817"/>
          </a:xfrm>
          <a:prstGeom prst="rect">
            <a:avLst/>
          </a:prstGeom>
          <a:solidFill>
            <a:schemeClr val="bg1">
              <a:alpha val="0"/>
            </a:schemeClr>
          </a:solidFill>
          <a:ln w="44450">
            <a:solidFill>
              <a:srgbClr val="FFC7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MMIO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9BE53C-93D8-95CD-5BE0-63D848F81FF1}"/>
              </a:ext>
            </a:extLst>
          </p:cNvPr>
          <p:cNvSpPr txBox="1"/>
          <p:nvPr/>
        </p:nvSpPr>
        <p:spPr>
          <a:xfrm>
            <a:off x="7985794" y="1106689"/>
            <a:ext cx="3869558" cy="5406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IPA Space is split, with private and shared halves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Guest sees a single {I}PA space and “treats” the top bit as a “SHARED=1”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All MMIO are emulated by Host “today” with Arm CCA v1.0, i.e., Unprotected MMIO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With CCA v1.1, some of these could be emulated in the Realm world (e.g., SMMU) more on it later (placed in the Protected IPA space)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+mn-lt"/>
                <a:ea typeface="+mn-ea"/>
              </a:rPr>
              <a:t>Guest can check if a given “MMIO” is protected or shared.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6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81B5-DC50-771D-4C9A-93496DF9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SMMU with “shared” mode and Stage 1 SMMU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8AE71-4826-E48D-4B28-60A4250C718C}"/>
              </a:ext>
            </a:extLst>
          </p:cNvPr>
          <p:cNvSpPr/>
          <p:nvPr/>
        </p:nvSpPr>
        <p:spPr>
          <a:xfrm>
            <a:off x="479425" y="4352193"/>
            <a:ext cx="5733138" cy="147582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r>
              <a:rPr lang="en-GB" sz="1200" b="1">
                <a:solidFill>
                  <a:schemeClr val="accent6"/>
                </a:solidFill>
              </a:rPr>
              <a:t>Hardware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5E4DF-AE01-C16D-051E-3689859B893A}"/>
              </a:ext>
            </a:extLst>
          </p:cNvPr>
          <p:cNvSpPr/>
          <p:nvPr/>
        </p:nvSpPr>
        <p:spPr>
          <a:xfrm>
            <a:off x="479967" y="1493482"/>
            <a:ext cx="5733138" cy="14905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GB" sz="1200" b="1">
                <a:solidFill>
                  <a:schemeClr val="accent3"/>
                </a:solidFill>
              </a:rPr>
              <a:t>Realm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519DE-D671-8DD2-892C-E19434938D18}"/>
              </a:ext>
            </a:extLst>
          </p:cNvPr>
          <p:cNvSpPr/>
          <p:nvPr/>
        </p:nvSpPr>
        <p:spPr>
          <a:xfrm>
            <a:off x="479426" y="3105156"/>
            <a:ext cx="5733138" cy="1125865"/>
          </a:xfrm>
          <a:prstGeom prst="rect">
            <a:avLst/>
          </a:prstGeom>
          <a:noFill/>
          <a:ln w="25400">
            <a:solidFill>
              <a:srgbClr val="C0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C09500"/>
                </a:solidFill>
                <a:latin typeface="Calibri"/>
              </a:rPr>
              <a:t>RMM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C095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B6A6C1-C6C4-AA54-6290-B46B8E4023A3}"/>
              </a:ext>
            </a:extLst>
          </p:cNvPr>
          <p:cNvCxnSpPr>
            <a:cxnSpLocks/>
          </p:cNvCxnSpPr>
          <p:nvPr/>
        </p:nvCxnSpPr>
        <p:spPr>
          <a:xfrm>
            <a:off x="3340206" y="1871842"/>
            <a:ext cx="0" cy="981378"/>
          </a:xfrm>
          <a:prstGeom prst="line">
            <a:avLst/>
          </a:prstGeom>
          <a:ln w="25400">
            <a:solidFill>
              <a:srgbClr val="FFC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A415C9-3136-5371-9495-2429B8AD2724}"/>
              </a:ext>
            </a:extLst>
          </p:cNvPr>
          <p:cNvSpPr txBox="1"/>
          <p:nvPr/>
        </p:nvSpPr>
        <p:spPr>
          <a:xfrm>
            <a:off x="1465233" y="1806089"/>
            <a:ext cx="122347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Protected IPA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BF0B7-AE59-88F1-837A-20597520B023}"/>
              </a:ext>
            </a:extLst>
          </p:cNvPr>
          <p:cNvSpPr txBox="1"/>
          <p:nvPr/>
        </p:nvSpPr>
        <p:spPr>
          <a:xfrm>
            <a:off x="3949260" y="1806089"/>
            <a:ext cx="139980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i="1">
                <a:solidFill>
                  <a:srgbClr val="FFC600"/>
                </a:solidFill>
                <a:latin typeface="+mn-lt"/>
                <a:ea typeface="+mn-ea"/>
              </a:rPr>
              <a:t>Unp</a:t>
            </a:r>
            <a:r>
              <a:rPr lang="en-US" sz="1200" i="1" kern="1200">
                <a:solidFill>
                  <a:srgbClr val="FFC600"/>
                </a:solidFill>
                <a:latin typeface="+mn-lt"/>
                <a:ea typeface="+mn-ea"/>
                <a:cs typeface="+mn-cs"/>
              </a:rPr>
              <a:t>rotected IPA space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A9C74-9F30-39C6-4973-F572CB64D1D3}"/>
              </a:ext>
            </a:extLst>
          </p:cNvPr>
          <p:cNvSpPr/>
          <p:nvPr/>
        </p:nvSpPr>
        <p:spPr>
          <a:xfrm>
            <a:off x="1105015" y="3552986"/>
            <a:ext cx="1943913" cy="550448"/>
          </a:xfrm>
          <a:prstGeom prst="rect">
            <a:avLst/>
          </a:prstGeom>
          <a:solidFill>
            <a:srgbClr val="C095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(Realm + NS PAS mappings)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71FF1F-BF0C-D403-3936-67C27958DEA8}"/>
              </a:ext>
            </a:extLst>
          </p:cNvPr>
          <p:cNvSpPr/>
          <p:nvPr/>
        </p:nvSpPr>
        <p:spPr>
          <a:xfrm>
            <a:off x="6429117" y="3105155"/>
            <a:ext cx="3306216" cy="1125865"/>
          </a:xfrm>
          <a:prstGeom prst="rect">
            <a:avLst/>
          </a:prstGeom>
          <a:noFill/>
          <a:ln w="25400">
            <a:solidFill>
              <a:srgbClr val="333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33D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Hypervisor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2C5F70-C20D-1E54-B5CF-66B364C972E8}"/>
              </a:ext>
            </a:extLst>
          </p:cNvPr>
          <p:cNvSpPr/>
          <p:nvPr/>
        </p:nvSpPr>
        <p:spPr>
          <a:xfrm>
            <a:off x="3706527" y="4432240"/>
            <a:ext cx="1885273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Non-Secure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720E9-AB3F-ACCA-7F24-D225D9DC0714}"/>
              </a:ext>
            </a:extLst>
          </p:cNvPr>
          <p:cNvSpPr/>
          <p:nvPr/>
        </p:nvSpPr>
        <p:spPr>
          <a:xfrm>
            <a:off x="2407777" y="5058154"/>
            <a:ext cx="1878227" cy="316861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TDI, state != RUN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0D433-3220-6C7C-BF4F-B41B164BDBAA}"/>
              </a:ext>
            </a:extLst>
          </p:cNvPr>
          <p:cNvSpPr/>
          <p:nvPr/>
        </p:nvSpPr>
        <p:spPr>
          <a:xfrm>
            <a:off x="6535106" y="3573626"/>
            <a:ext cx="2111281" cy="541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2 translation tables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(NS PAS mappings only)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745667-CE82-873B-D09B-797FEE33FE15}"/>
              </a:ext>
            </a:extLst>
          </p:cNvPr>
          <p:cNvSpPr/>
          <p:nvPr/>
        </p:nvSpPr>
        <p:spPr>
          <a:xfrm>
            <a:off x="6535105" y="3222368"/>
            <a:ext cx="2111281" cy="289347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>
                <a:solidFill>
                  <a:schemeClr val="bg1"/>
                </a:solidFill>
                <a:latin typeface="Calibri"/>
              </a:rPr>
              <a:t>vSMMU</a:t>
            </a:r>
            <a:r>
              <a:rPr lang="en-GB" sz="1200">
                <a:solidFill>
                  <a:schemeClr val="bg1"/>
                </a:solidFill>
                <a:latin typeface="Calibri"/>
              </a:rPr>
              <a:t> emulation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D241ED-FFFE-39C6-1B7A-4A9C289A3761}"/>
              </a:ext>
            </a:extLst>
          </p:cNvPr>
          <p:cNvSpPr/>
          <p:nvPr/>
        </p:nvSpPr>
        <p:spPr>
          <a:xfrm>
            <a:off x="3710164" y="2078547"/>
            <a:ext cx="1885274" cy="289347"/>
          </a:xfrm>
          <a:prstGeom prst="rect">
            <a:avLst/>
          </a:prstGeom>
          <a:solidFill>
            <a:srgbClr val="FFC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</a:rPr>
              <a:t>Stage 1 translation tables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C6B560-F402-3B56-46B7-5EDFB6735846}"/>
              </a:ext>
            </a:extLst>
          </p:cNvPr>
          <p:cNvSpPr/>
          <p:nvPr/>
        </p:nvSpPr>
        <p:spPr>
          <a:xfrm>
            <a:off x="3710164" y="2595845"/>
            <a:ext cx="1881636" cy="289347"/>
          </a:xfrm>
          <a:prstGeom prst="rect">
            <a:avLst/>
          </a:prstGeom>
          <a:noFill/>
          <a:ln w="25400">
            <a:solidFill>
              <a:srgbClr val="FFC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C600"/>
                </a:solidFill>
                <a:latin typeface="Calibri"/>
              </a:rPr>
              <a:t>Unprotected </a:t>
            </a:r>
            <a:r>
              <a:rPr lang="en-GB" sz="1200" err="1">
                <a:solidFill>
                  <a:srgbClr val="FFC600"/>
                </a:solidFill>
                <a:latin typeface="Calibri"/>
              </a:rPr>
              <a:t>vSMMU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FFC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F89665D-06A9-4134-1FD5-EFC7FE2E6249}"/>
              </a:ext>
            </a:extLst>
          </p:cNvPr>
          <p:cNvCxnSpPr>
            <a:cxnSpLocks/>
            <a:stCxn id="16" idx="3"/>
            <a:endCxn id="15" idx="2"/>
          </p:cNvCxnSpPr>
          <p:nvPr/>
        </p:nvCxnSpPr>
        <p:spPr>
          <a:xfrm flipV="1">
            <a:off x="4286004" y="4749101"/>
            <a:ext cx="363160" cy="467484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DF67F8-C763-0430-2161-7EFD0533CCC6}"/>
              </a:ext>
            </a:extLst>
          </p:cNvPr>
          <p:cNvSpPr txBox="1"/>
          <p:nvPr/>
        </p:nvSpPr>
        <p:spPr>
          <a:xfrm>
            <a:off x="4927286" y="5143323"/>
            <a:ext cx="724109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T=0</a:t>
            </a:r>
            <a:b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(DMA, MSI)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DEC0AB4-8F15-6444-DEF3-251342A8CF63}"/>
              </a:ext>
            </a:extLst>
          </p:cNvPr>
          <p:cNvCxnSpPr>
            <a:cxnSpLocks/>
            <a:stCxn id="20" idx="3"/>
            <a:endCxn id="18" idx="0"/>
          </p:cNvCxnSpPr>
          <p:nvPr/>
        </p:nvCxnSpPr>
        <p:spPr>
          <a:xfrm>
            <a:off x="5591800" y="2740519"/>
            <a:ext cx="1998946" cy="481849"/>
          </a:xfrm>
          <a:prstGeom prst="bentConnector2">
            <a:avLst/>
          </a:prstGeom>
          <a:ln w="25400">
            <a:solidFill>
              <a:srgbClr val="FFC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58A0001E-36BC-D53D-F45F-AD46E2EF4211}"/>
              </a:ext>
            </a:extLst>
          </p:cNvPr>
          <p:cNvCxnSpPr>
            <a:cxnSpLocks/>
            <a:stCxn id="15" idx="3"/>
            <a:endCxn id="17" idx="2"/>
          </p:cNvCxnSpPr>
          <p:nvPr/>
        </p:nvCxnSpPr>
        <p:spPr>
          <a:xfrm flipV="1">
            <a:off x="5591800" y="4114626"/>
            <a:ext cx="1998947" cy="476045"/>
          </a:xfrm>
          <a:prstGeom prst="bentConnector2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11A4CE2-3909-9ED7-4E70-388F048B1738}"/>
              </a:ext>
            </a:extLst>
          </p:cNvPr>
          <p:cNvCxnSpPr>
            <a:cxnSpLocks/>
            <a:stCxn id="15" idx="3"/>
            <a:endCxn id="19" idx="3"/>
          </p:cNvCxnSpPr>
          <p:nvPr/>
        </p:nvCxnSpPr>
        <p:spPr>
          <a:xfrm flipV="1">
            <a:off x="5591800" y="2223221"/>
            <a:ext cx="3638" cy="2367450"/>
          </a:xfrm>
          <a:prstGeom prst="bentConnector3">
            <a:avLst>
              <a:gd name="adj1" fmla="val 118804288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D7B2FCA-8C5F-F982-3C16-2806489A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17" y="1171111"/>
            <a:ext cx="5283458" cy="813907"/>
          </a:xfrm>
        </p:spPr>
        <p:txBody>
          <a:bodyPr/>
          <a:lstStyle/>
          <a:p>
            <a:r>
              <a:rPr lang="en-US" sz="1800" dirty="0"/>
              <a:t>When in state != RUN, device operates identically to a non-TDISP device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AE7880F-4703-A3CE-0D6E-B1816974A04B}"/>
              </a:ext>
            </a:extLst>
          </p:cNvPr>
          <p:cNvSpPr txBox="1">
            <a:spLocks/>
          </p:cNvSpPr>
          <p:nvPr/>
        </p:nvSpPr>
        <p:spPr>
          <a:xfrm>
            <a:off x="6429117" y="4872983"/>
            <a:ext cx="5283458" cy="813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8134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0173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2716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6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Guest interacts with Unprotected </a:t>
            </a:r>
            <a:r>
              <a:rPr lang="en-US" sz="1800" err="1"/>
              <a:t>vSMMU</a:t>
            </a:r>
            <a:r>
              <a:rPr lang="en-US" sz="1800"/>
              <a:t> instance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A4E32F-0338-30E0-F3AE-D1E3DEC60A4A}"/>
              </a:ext>
            </a:extLst>
          </p:cNvPr>
          <p:cNvSpPr/>
          <p:nvPr/>
        </p:nvSpPr>
        <p:spPr>
          <a:xfrm>
            <a:off x="1105016" y="4437823"/>
            <a:ext cx="1943898" cy="316861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  <a:latin typeface="Calibri"/>
                <a:cs typeface="Calibri"/>
              </a:rPr>
              <a:t>Realm SMMU</a:t>
            </a:r>
            <a:endParaRPr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538897"/>
      </p:ext>
    </p:extLst>
  </p:cSld>
  <p:clrMapOvr>
    <a:masterClrMapping/>
  </p:clrMapOvr>
</p:sld>
</file>

<file path=ppt/theme/theme1.xml><?xml version="1.0" encoding="utf-8"?>
<a:theme xmlns:a="http://schemas.openxmlformats.org/drawingml/2006/main" name="Arm_Public_2024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ublic_2024" id="{77444629-B16D-CB4C-9D67-E861C222AC01}" vid="{BFBB44AF-9F99-A94E-AA52-8B1C30C4D9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61D4E06-5D3F-4994-A4A7-4BA626FA722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c0950e01-db07-4e41-9c32-b7a8e9fccc9b"/>
    <ds:schemaRef ds:uri="http://schemas.microsoft.com/sharepoint/v3"/>
    <ds:schemaRef ds:uri="f2ad5090-61a8-4b8c-ab70-68f4ff4d1933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Arm_Public_2024</Template>
  <TotalTime>19760</TotalTime>
  <Words>1436</Words>
  <Application>Microsoft Macintosh PowerPoint</Application>
  <PresentationFormat>Widescreen</PresentationFormat>
  <Paragraphs>265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system-ui</vt:lpstr>
      <vt:lpstr>Wingdings</vt:lpstr>
      <vt:lpstr>Arm_Public_2024</vt:lpstr>
      <vt:lpstr>Arm CCA – IOMMU &amp;  Trusted Devices</vt:lpstr>
      <vt:lpstr>Agenda</vt:lpstr>
      <vt:lpstr>Arm CCA v1.0 - Recap </vt:lpstr>
      <vt:lpstr>Arm CCA – v1.1</vt:lpstr>
      <vt:lpstr>Arm CCA v1.1 – {Secure} Device Assignment</vt:lpstr>
      <vt:lpstr>Arm CCA v1.1 – Device Assignment</vt:lpstr>
      <vt:lpstr>SMMU with TDISP</vt:lpstr>
      <vt:lpstr>Realm IPA Space</vt:lpstr>
      <vt:lpstr>SMMU with “shared” mode and Stage 1 SMMU</vt:lpstr>
      <vt:lpstr>SMMU with “Trusted” mode and Stage 1 SMMU</vt:lpstr>
      <vt:lpstr>Solutions ? RMM vSMMU shadowing</vt:lpstr>
      <vt:lpstr>Solutions ? RMM vSMMU shadowing</vt:lpstr>
      <vt:lpstr>Solution? Guest view of Realm and NS vSMMU instances</vt:lpstr>
      <vt:lpstr>Arm CCA – DA flow </vt:lpstr>
      <vt:lpstr>Arm CCA – DA Flow – Step by step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Suzuki Poulose</dc:creator>
  <cp:keywords/>
  <dc:description/>
  <cp:lastModifiedBy>Suzuki Poulose</cp:lastModifiedBy>
  <cp:revision>24</cp:revision>
  <dcterms:created xsi:type="dcterms:W3CDTF">2024-09-05T22:02:04Z</dcterms:created>
  <dcterms:modified xsi:type="dcterms:W3CDTF">2024-09-19T15:56:01Z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