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Play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c/0E/GppJXlvkkly36swmbdAq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-regular.fntdata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dadfffe0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2edadfffe0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f6f87b11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2ef6f87b11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dadfffe0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g2edadfffe0e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f45acf5bf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g2ff45acf5bf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f0bcb830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g2f0bcb830b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edadfffe0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9" name="Google Shape;429;g2edadfffe0e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6" name="Google Shape;43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ff45acf5b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g2ff45acf5bf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ff45acf5b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6" name="Google Shape;466;g2ff45acf5bf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ff45acf5b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2" name="Google Shape;492;g2ff45acf5bf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ff45acf5b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8" name="Google Shape;518;g2ff45acf5bf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ff45acf5b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7" name="Google Shape;537;g2ff45acf5bf_0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dadfffe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edadfffe0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f45acf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2ff45acf5b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dadfffe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2edadfffe0e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f45acf5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2ff45acf5bf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f6f87b11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ef6f87b11c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faaa46e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2efaaa46ed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dadfffe0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2edadfffe0e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ctrTitle"/>
          </p:nvPr>
        </p:nvSpPr>
        <p:spPr>
          <a:xfrm>
            <a:off x="647700" y="1181099"/>
            <a:ext cx="6864724" cy="3581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" type="subTitle"/>
          </p:nvPr>
        </p:nvSpPr>
        <p:spPr>
          <a:xfrm>
            <a:off x="647700" y="5075227"/>
            <a:ext cx="6864724" cy="8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5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4038749" y="-1290878"/>
            <a:ext cx="3848100" cy="10620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484110" y="2150110"/>
            <a:ext cx="5295901" cy="2291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2064815" y="-764745"/>
            <a:ext cx="5295901" cy="812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1981200" y="2362200"/>
            <a:ext cx="76962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1981200" y="5067300"/>
            <a:ext cx="7696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/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914400" y="1825625"/>
            <a:ext cx="49911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624840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652371" y="647699"/>
            <a:ext cx="10625229" cy="1150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655863" y="1879599"/>
            <a:ext cx="5157787" cy="675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655863" y="2560955"/>
            <a:ext cx="5157787" cy="3649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3" type="body"/>
          </p:nvPr>
        </p:nvSpPr>
        <p:spPr>
          <a:xfrm>
            <a:off x="6094412" y="1879599"/>
            <a:ext cx="5183188" cy="675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9"/>
          <p:cNvSpPr txBox="1"/>
          <p:nvPr>
            <p:ph idx="4" type="body"/>
          </p:nvPr>
        </p:nvSpPr>
        <p:spPr>
          <a:xfrm>
            <a:off x="6094412" y="2560955"/>
            <a:ext cx="5183188" cy="3649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652372" y="647700"/>
            <a:ext cx="4119654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540188" y="914400"/>
            <a:ext cx="5737412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3200"/>
            </a:lvl1pPr>
            <a:lvl2pPr indent="-3619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sz="28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400"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652372" y="2697479"/>
            <a:ext cx="4119654" cy="3246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652372" y="647700"/>
            <a:ext cx="4119654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486400" y="914400"/>
            <a:ext cx="5791200" cy="502919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652372" y="2697480"/>
            <a:ext cx="4119654" cy="3171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4325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-295275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 image of a lake, mountains, and sky at night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-4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47700" y="3500450"/>
            <a:ext cx="10797000" cy="18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CXL benchmarking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647700" y="5445153"/>
            <a:ext cx="85098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>
                <a:solidFill>
                  <a:srgbClr val="FFFFFF"/>
                </a:solidFill>
              </a:rPr>
              <a:t>Viacheslav Dubeyko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>
                <a:solidFill>
                  <a:srgbClr val="FFFFFF"/>
                </a:solidFill>
              </a:rPr>
              <a:t>Adam Manzanares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edadfffe0e_0_47"/>
          <p:cNvSpPr/>
          <p:nvPr/>
        </p:nvSpPr>
        <p:spPr>
          <a:xfrm>
            <a:off x="9293175" y="3040375"/>
            <a:ext cx="2405400" cy="606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1" name="Google Shape;311;g2edadfffe0e_0_47"/>
          <p:cNvSpPr/>
          <p:nvPr/>
        </p:nvSpPr>
        <p:spPr>
          <a:xfrm>
            <a:off x="963825" y="3669800"/>
            <a:ext cx="357600" cy="36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2" name="Google Shape;312;g2edadfffe0e_0_47"/>
          <p:cNvSpPr/>
          <p:nvPr/>
        </p:nvSpPr>
        <p:spPr>
          <a:xfrm>
            <a:off x="470175" y="3143275"/>
            <a:ext cx="1344900" cy="36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3" name="Google Shape;313;g2edadfffe0e_0_47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g2edadfffe0e_0_47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CXL memory types emulation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edadfffe0e_0_47"/>
          <p:cNvSpPr txBox="1"/>
          <p:nvPr/>
        </p:nvSpPr>
        <p:spPr>
          <a:xfrm>
            <a:off x="437075" y="788275"/>
            <a:ext cx="7817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NUMA nodes [1, 6]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Hardware </a:t>
            </a:r>
            <a:r>
              <a:rPr lang="en-US"/>
              <a:t>prototype</a:t>
            </a:r>
            <a:r>
              <a:rPr lang="en-US"/>
              <a:t> [2, 3, 4]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RAMdisk on remote nodes [5]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QEMU-based emulation [7]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Mathematical model + empirical estimation???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HDD, SSD -&gt; swap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List data structure as latency management</a:t>
            </a:r>
            <a:endParaRPr/>
          </a:p>
        </p:txBody>
      </p:sp>
      <p:sp>
        <p:nvSpPr>
          <p:cNvPr id="316" name="Google Shape;316;g2edadfffe0e_0_47"/>
          <p:cNvSpPr txBox="1"/>
          <p:nvPr/>
        </p:nvSpPr>
        <p:spPr>
          <a:xfrm>
            <a:off x="491850" y="4723150"/>
            <a:ext cx="11208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Li, Huaicheng, et al. ”Pond: CXL-based memory pooling systems for cloud platforms.” Proceedings of the 28th ACM International Conference on Architectural Support for Programming Languages and Operating Systems, Volume 2. 2023.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Gouk, D., Lee, S., Kwon, M. &amp; Jung, M. Direct Access, High-Performance Memory Disaggregation with DirectCXL. 2022 USENIX Annual Technical Conference (USENIX ATC 22). pp. 287-294 (2022,7)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M. Jung, ”Hello bytes, bye blocks: PCIe storage meets compute express link for memory expansion (CXL-SSD)”. In Proceedings of the 14th ACM Workshop on Hot Topics in Storage and File Systems (HotStorage ’22). Association for Computing Machinery, New York, NY, USA, 45–51.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M. Ahn et al., “Enabling CXL memory expansion for in-memory database management systems,” Data Management on New Hardware, 2022.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M. D. Flouris, E. P. Markatos. ”The Network RamDisk: Using remote memory on heterogeneous NOWs”. Cluster Computing 2, 4 (1999), 281–293.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Wahlgren, J., Gokhale, M. &amp; Peng, I. Evaluating Emerging CXL-enabled Memory Pooling for HPC Systems. ArXiv Preprint ArXiv:2211.02682. (2022)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-US" sz="1000">
                <a:solidFill>
                  <a:schemeClr val="dk1"/>
                </a:solidFill>
              </a:rPr>
              <a:t>Raja Gond and Purushottam Kulkarni, emucxl: an emulation framework for CXL-based disaggregated memory applications. ArXiv Preprint arXiv:2404.08311 (2024)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17" name="Google Shape;317;g2edadfffe0e_0_47"/>
          <p:cNvSpPr txBox="1"/>
          <p:nvPr/>
        </p:nvSpPr>
        <p:spPr>
          <a:xfrm>
            <a:off x="509950" y="3113450"/>
            <a:ext cx="17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NUMA nodes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8" name="Google Shape;318;g2edadfffe0e_0_47"/>
          <p:cNvSpPr txBox="1"/>
          <p:nvPr/>
        </p:nvSpPr>
        <p:spPr>
          <a:xfrm>
            <a:off x="963825" y="3606050"/>
            <a:ext cx="35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9" name="Google Shape;319;g2edadfffe0e_0_47"/>
          <p:cNvSpPr/>
          <p:nvPr/>
        </p:nvSpPr>
        <p:spPr>
          <a:xfrm>
            <a:off x="2822025" y="3699625"/>
            <a:ext cx="357600" cy="3651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0" name="Google Shape;320;g2edadfffe0e_0_47"/>
          <p:cNvSpPr/>
          <p:nvPr/>
        </p:nvSpPr>
        <p:spPr>
          <a:xfrm>
            <a:off x="2070375" y="3143275"/>
            <a:ext cx="1860900" cy="400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1" name="Google Shape;321;g2edadfffe0e_0_47"/>
          <p:cNvSpPr txBox="1"/>
          <p:nvPr/>
        </p:nvSpPr>
        <p:spPr>
          <a:xfrm>
            <a:off x="2110150" y="3113450"/>
            <a:ext cx="18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Hardware prototype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2" name="Google Shape;322;g2edadfffe0e_0_47"/>
          <p:cNvSpPr txBox="1"/>
          <p:nvPr/>
        </p:nvSpPr>
        <p:spPr>
          <a:xfrm>
            <a:off x="2822025" y="3635875"/>
            <a:ext cx="35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3" name="Google Shape;323;g2edadfffe0e_0_47"/>
          <p:cNvSpPr/>
          <p:nvPr/>
        </p:nvSpPr>
        <p:spPr>
          <a:xfrm>
            <a:off x="5105050" y="3699625"/>
            <a:ext cx="357600" cy="3651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4" name="Google Shape;324;g2edadfffe0e_0_47"/>
          <p:cNvSpPr/>
          <p:nvPr/>
        </p:nvSpPr>
        <p:spPr>
          <a:xfrm>
            <a:off x="4186575" y="3128950"/>
            <a:ext cx="2154900" cy="4002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5" name="Google Shape;325;g2edadfffe0e_0_47"/>
          <p:cNvSpPr txBox="1"/>
          <p:nvPr/>
        </p:nvSpPr>
        <p:spPr>
          <a:xfrm>
            <a:off x="4226350" y="3099125"/>
            <a:ext cx="21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RAMdisk (remote node)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6" name="Google Shape;326;g2edadfffe0e_0_47"/>
          <p:cNvSpPr txBox="1"/>
          <p:nvPr/>
        </p:nvSpPr>
        <p:spPr>
          <a:xfrm>
            <a:off x="5105050" y="3635875"/>
            <a:ext cx="35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3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7" name="Google Shape;327;g2edadfffe0e_0_47"/>
          <p:cNvSpPr/>
          <p:nvPr/>
        </p:nvSpPr>
        <p:spPr>
          <a:xfrm>
            <a:off x="7394025" y="3699625"/>
            <a:ext cx="357600" cy="365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8" name="Google Shape;328;g2edadfffe0e_0_47"/>
          <p:cNvSpPr/>
          <p:nvPr/>
        </p:nvSpPr>
        <p:spPr>
          <a:xfrm>
            <a:off x="6642375" y="3143275"/>
            <a:ext cx="2197500" cy="40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9" name="Google Shape;329;g2edadfffe0e_0_47"/>
          <p:cNvSpPr txBox="1"/>
          <p:nvPr/>
        </p:nvSpPr>
        <p:spPr>
          <a:xfrm>
            <a:off x="6682150" y="3113450"/>
            <a:ext cx="21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QEMU-based emulation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0" name="Google Shape;330;g2edadfffe0e_0_47"/>
          <p:cNvSpPr txBox="1"/>
          <p:nvPr/>
        </p:nvSpPr>
        <p:spPr>
          <a:xfrm>
            <a:off x="7394025" y="3635875"/>
            <a:ext cx="35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4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1" name="Google Shape;331;g2edadfffe0e_0_47"/>
          <p:cNvSpPr txBox="1"/>
          <p:nvPr/>
        </p:nvSpPr>
        <p:spPr>
          <a:xfrm>
            <a:off x="9442950" y="3143275"/>
            <a:ext cx="21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Mathematical model???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2" name="Google Shape;332;g2edadfffe0e_0_47"/>
          <p:cNvSpPr/>
          <p:nvPr/>
        </p:nvSpPr>
        <p:spPr>
          <a:xfrm>
            <a:off x="10365825" y="3699625"/>
            <a:ext cx="357600" cy="365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3" name="Google Shape;333;g2edadfffe0e_0_47"/>
          <p:cNvSpPr txBox="1"/>
          <p:nvPr/>
        </p:nvSpPr>
        <p:spPr>
          <a:xfrm>
            <a:off x="10365825" y="3635875"/>
            <a:ext cx="35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4" name="Google Shape;334;g2edadfffe0e_0_47"/>
          <p:cNvSpPr txBox="1"/>
          <p:nvPr/>
        </p:nvSpPr>
        <p:spPr>
          <a:xfrm>
            <a:off x="8518850" y="2392125"/>
            <a:ext cx="20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Swap (persistent memory) 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5" name="Google Shape;335;g2edadfffe0e_0_47"/>
          <p:cNvSpPr txBox="1"/>
          <p:nvPr/>
        </p:nvSpPr>
        <p:spPr>
          <a:xfrm>
            <a:off x="9702125" y="1559075"/>
            <a:ext cx="233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List data structure as latency management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36" name="Google Shape;336;g2edadfffe0e_0_47"/>
          <p:cNvCxnSpPr>
            <a:endCxn id="334" idx="2"/>
          </p:cNvCxnSpPr>
          <p:nvPr/>
        </p:nvCxnSpPr>
        <p:spPr>
          <a:xfrm rot="10800000">
            <a:off x="9547250" y="2761425"/>
            <a:ext cx="372600" cy="295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7" name="Google Shape;337;g2edadfffe0e_0_47"/>
          <p:cNvCxnSpPr>
            <a:endCxn id="335" idx="2"/>
          </p:cNvCxnSpPr>
          <p:nvPr/>
        </p:nvCxnSpPr>
        <p:spPr>
          <a:xfrm flipH="1" rot="10800000">
            <a:off x="10794425" y="2113175"/>
            <a:ext cx="75300" cy="924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f6f87b11c_0_31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g2ef6f87b11c_0_31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Potential m</a:t>
            </a:r>
            <a:r>
              <a:rPr b="1" lang="en-US" sz="2400">
                <a:solidFill>
                  <a:schemeClr val="dk1"/>
                </a:solidFill>
              </a:rPr>
              <a:t>emory type selection policies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ef6f87b11c_0_31"/>
          <p:cNvSpPr txBox="1"/>
          <p:nvPr/>
        </p:nvSpPr>
        <p:spPr>
          <a:xfrm>
            <a:off x="457075" y="1023450"/>
            <a:ext cx="10987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Priority-based allocation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higher priority in local DRAM, lower priority in CXL memory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Size-based allocation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smaller sizes 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in local DRAM, bigger sizes in CXL memory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Pre-fetch based allocation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pre-fetching from persistent memory into CXL memory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Pre-allocation based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pre-allocation big chunks of memory (memory pool) in CXL memory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Pre-mapping based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page faults elimination by pre-mapping physical 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pages for virtual address space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Lifetime based allocation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short-lived memory chunks in local DRAM, long-lived 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chunks in CXL memory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application-based hints on memory chunks’ lifetime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lifetime-based memory heaps (short-lived, long-lived memory pools)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dadfffe0e_0_42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g2edadfffe0e_0_42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Potential allocated data migration policies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edadfffe0e_0_42"/>
          <p:cNvSpPr txBox="1"/>
          <p:nvPr/>
        </p:nvSpPr>
        <p:spPr>
          <a:xfrm>
            <a:off x="457075" y="1023450"/>
            <a:ext cx="10987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Dynamic lifetime-based</a:t>
            </a: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initial allocation from short-lived memory pool (local DRAM)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growing lifetime initiates migration in longer-lived memory pools (CXL memory)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Swap-based migration policy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swapping from local DRAM into CXL memory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b="1"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File system like interaction between local DRAM and CXL memory</a:t>
            </a:r>
            <a:endParaRPr b="1"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pre-fetching portion of CXL memory content into local DRAM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hardware-based management???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f45acf5bf_0_204"/>
          <p:cNvSpPr/>
          <p:nvPr/>
        </p:nvSpPr>
        <p:spPr>
          <a:xfrm>
            <a:off x="6382650" y="1123050"/>
            <a:ext cx="1726200" cy="19083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57" name="Google Shape;357;g2ff45acf5bf_0_204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g2ff45acf5bf_0_204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CXL benchmarking framework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ff45acf5bf_0_204"/>
          <p:cNvSpPr txBox="1"/>
          <p:nvPr/>
        </p:nvSpPr>
        <p:spPr>
          <a:xfrm>
            <a:off x="1410125" y="3239275"/>
            <a:ext cx="75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0" name="Google Shape;360;g2ff45acf5bf_0_204"/>
          <p:cNvSpPr/>
          <p:nvPr/>
        </p:nvSpPr>
        <p:spPr>
          <a:xfrm>
            <a:off x="1284575" y="3129425"/>
            <a:ext cx="879000" cy="753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1" name="Google Shape;361;g2ff45acf5bf_0_204"/>
          <p:cNvSpPr txBox="1"/>
          <p:nvPr/>
        </p:nvSpPr>
        <p:spPr>
          <a:xfrm>
            <a:off x="596375" y="5068975"/>
            <a:ext cx="235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CXL infrastructure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2" name="Google Shape;362;g2ff45acf5bf_0_204"/>
          <p:cNvSpPr/>
          <p:nvPr/>
        </p:nvSpPr>
        <p:spPr>
          <a:xfrm>
            <a:off x="497675" y="4938625"/>
            <a:ext cx="2452800" cy="753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3" name="Google Shape;363;g2ff45acf5bf_0_204"/>
          <p:cNvSpPr txBox="1"/>
          <p:nvPr/>
        </p:nvSpPr>
        <p:spPr>
          <a:xfrm>
            <a:off x="3405450" y="1196375"/>
            <a:ext cx="1726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access pattern detection tool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4" name="Google Shape;364;g2ff45acf5bf_0_204"/>
          <p:cNvSpPr/>
          <p:nvPr/>
        </p:nvSpPr>
        <p:spPr>
          <a:xfrm>
            <a:off x="3405450" y="1123050"/>
            <a:ext cx="1726200" cy="19083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65" name="Google Shape;365;g2ff45acf5bf_0_204"/>
          <p:cNvCxnSpPr>
            <a:stCxn id="360" idx="0"/>
            <a:endCxn id="364" idx="1"/>
          </p:cNvCxnSpPr>
          <p:nvPr/>
        </p:nvCxnSpPr>
        <p:spPr>
          <a:xfrm rot="-5400000">
            <a:off x="2038775" y="1762625"/>
            <a:ext cx="1052100" cy="16815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66" name="Google Shape;366;g2ff45acf5bf_0_204"/>
          <p:cNvSpPr txBox="1"/>
          <p:nvPr/>
        </p:nvSpPr>
        <p:spPr>
          <a:xfrm>
            <a:off x="6382650" y="1196375"/>
            <a:ext cx="1726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access pattern emulation tool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67" name="Google Shape;367;g2ff45acf5bf_0_204"/>
          <p:cNvCxnSpPr>
            <a:stCxn id="364" idx="3"/>
            <a:endCxn id="366" idx="1"/>
          </p:cNvCxnSpPr>
          <p:nvPr/>
        </p:nvCxnSpPr>
        <p:spPr>
          <a:xfrm flipH="1" rot="10800000">
            <a:off x="5131650" y="2058300"/>
            <a:ext cx="1251000" cy="1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68" name="Google Shape;368;g2ff45acf5bf_0_204"/>
          <p:cNvSpPr/>
          <p:nvPr/>
        </p:nvSpPr>
        <p:spPr>
          <a:xfrm>
            <a:off x="9642325" y="3239275"/>
            <a:ext cx="1726200" cy="10521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9" name="Google Shape;369;g2ff45acf5bf_0_204"/>
          <p:cNvSpPr txBox="1"/>
          <p:nvPr/>
        </p:nvSpPr>
        <p:spPr>
          <a:xfrm>
            <a:off x="9642325" y="3312600"/>
            <a:ext cx="1726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CXL memory emulator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70" name="Google Shape;370;g2ff45acf5bf_0_204"/>
          <p:cNvCxnSpPr>
            <a:stCxn id="366" idx="3"/>
            <a:endCxn id="368" idx="0"/>
          </p:cNvCxnSpPr>
          <p:nvPr/>
        </p:nvCxnSpPr>
        <p:spPr>
          <a:xfrm>
            <a:off x="8108850" y="2058275"/>
            <a:ext cx="2396700" cy="11811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71" name="Google Shape;371;g2ff45acf5bf_0_204"/>
          <p:cNvSpPr/>
          <p:nvPr/>
        </p:nvSpPr>
        <p:spPr>
          <a:xfrm>
            <a:off x="6382650" y="5068975"/>
            <a:ext cx="1908900" cy="9507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72" name="Google Shape;372;g2ff45acf5bf_0_204"/>
          <p:cNvSpPr txBox="1"/>
          <p:nvPr/>
        </p:nvSpPr>
        <p:spPr>
          <a:xfrm>
            <a:off x="6382650" y="5142300"/>
            <a:ext cx="190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Benchmarking</a:t>
            </a: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tracing tool 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73" name="Google Shape;373;g2ff45acf5bf_0_204"/>
          <p:cNvCxnSpPr>
            <a:stCxn id="368" idx="2"/>
            <a:endCxn id="372" idx="3"/>
          </p:cNvCxnSpPr>
          <p:nvPr/>
        </p:nvCxnSpPr>
        <p:spPr>
          <a:xfrm rot="5400000">
            <a:off x="8772925" y="3809875"/>
            <a:ext cx="1251000" cy="22140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74" name="Google Shape;374;g2ff45acf5bf_0_204"/>
          <p:cNvSpPr/>
          <p:nvPr/>
        </p:nvSpPr>
        <p:spPr>
          <a:xfrm>
            <a:off x="3909000" y="3612479"/>
            <a:ext cx="1908900" cy="12510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75" name="Google Shape;375;g2ff45acf5bf_0_204"/>
          <p:cNvSpPr txBox="1"/>
          <p:nvPr/>
        </p:nvSpPr>
        <p:spPr>
          <a:xfrm>
            <a:off x="3909000" y="3685788"/>
            <a:ext cx="1908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Optimization</a:t>
            </a: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tool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(ML based)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76" name="Google Shape;376;g2ff45acf5bf_0_204"/>
          <p:cNvCxnSpPr>
            <a:stCxn id="372" idx="1"/>
            <a:endCxn id="374" idx="2"/>
          </p:cNvCxnSpPr>
          <p:nvPr/>
        </p:nvCxnSpPr>
        <p:spPr>
          <a:xfrm rot="10800000">
            <a:off x="4863450" y="4863600"/>
            <a:ext cx="1519200" cy="6789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g2ff45acf5bf_0_204"/>
          <p:cNvCxnSpPr>
            <a:stCxn id="375" idx="3"/>
          </p:cNvCxnSpPr>
          <p:nvPr/>
        </p:nvCxnSpPr>
        <p:spPr>
          <a:xfrm flipH="1" rot="10800000">
            <a:off x="5817900" y="3075888"/>
            <a:ext cx="804600" cy="1164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g2ff45acf5bf_0_204"/>
          <p:cNvCxnSpPr>
            <a:endCxn id="360" idx="3"/>
          </p:cNvCxnSpPr>
          <p:nvPr/>
        </p:nvCxnSpPr>
        <p:spPr>
          <a:xfrm rot="10800000">
            <a:off x="2163575" y="3506075"/>
            <a:ext cx="1712700" cy="3387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g2ff45acf5bf_0_204"/>
          <p:cNvCxnSpPr>
            <a:endCxn id="362" idx="3"/>
          </p:cNvCxnSpPr>
          <p:nvPr/>
        </p:nvCxnSpPr>
        <p:spPr>
          <a:xfrm flipH="1">
            <a:off x="2950475" y="4629475"/>
            <a:ext cx="941400" cy="6858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80" name="Google Shape;380;g2ff45acf5bf_0_204"/>
          <p:cNvSpPr/>
          <p:nvPr/>
        </p:nvSpPr>
        <p:spPr>
          <a:xfrm>
            <a:off x="1504325" y="3882725"/>
            <a:ext cx="439500" cy="10521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0bcb830b2_0_2"/>
          <p:cNvSpPr/>
          <p:nvPr/>
        </p:nvSpPr>
        <p:spPr>
          <a:xfrm>
            <a:off x="8794350" y="1328100"/>
            <a:ext cx="1708500" cy="4462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6" name="Google Shape;386;g2f0bcb830b2_0_2"/>
          <p:cNvSpPr/>
          <p:nvPr/>
        </p:nvSpPr>
        <p:spPr>
          <a:xfrm>
            <a:off x="8942775" y="3483875"/>
            <a:ext cx="1411800" cy="1467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7" name="Google Shape;387;g2f0bcb830b2_0_2"/>
          <p:cNvSpPr/>
          <p:nvPr/>
        </p:nvSpPr>
        <p:spPr>
          <a:xfrm>
            <a:off x="3219400" y="1328100"/>
            <a:ext cx="1331400" cy="14904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8" name="Google Shape;388;g2f0bcb830b2_0_2"/>
          <p:cNvSpPr/>
          <p:nvPr/>
        </p:nvSpPr>
        <p:spPr>
          <a:xfrm>
            <a:off x="1033375" y="1735500"/>
            <a:ext cx="705600" cy="28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9" name="Google Shape;389;g2f0bcb830b2_0_2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g2f0bcb830b2_0_2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CXL Fabric </a:t>
            </a:r>
            <a:r>
              <a:rPr b="1" lang="en-US" sz="2400">
                <a:solidFill>
                  <a:schemeClr val="dk1"/>
                </a:solidFill>
              </a:rPr>
              <a:t>Manager</a:t>
            </a:r>
            <a:r>
              <a:rPr b="1" lang="en-US" sz="2400">
                <a:solidFill>
                  <a:schemeClr val="dk1"/>
                </a:solidFill>
              </a:rPr>
              <a:t> (FM) as benchmarking subsystem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f0bcb830b2_0_2"/>
          <p:cNvSpPr txBox="1"/>
          <p:nvPr/>
        </p:nvSpPr>
        <p:spPr>
          <a:xfrm>
            <a:off x="1053250" y="1685825"/>
            <a:ext cx="70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 #1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2" name="Google Shape;392;g2f0bcb830b2_0_2"/>
          <p:cNvSpPr/>
          <p:nvPr/>
        </p:nvSpPr>
        <p:spPr>
          <a:xfrm>
            <a:off x="1023438" y="2414525"/>
            <a:ext cx="705600" cy="28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3" name="Google Shape;393;g2f0bcb830b2_0_2"/>
          <p:cNvSpPr txBox="1"/>
          <p:nvPr/>
        </p:nvSpPr>
        <p:spPr>
          <a:xfrm>
            <a:off x="1043313" y="2364850"/>
            <a:ext cx="70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 #n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4" name="Google Shape;394;g2f0bcb830b2_0_2"/>
          <p:cNvSpPr txBox="1"/>
          <p:nvPr/>
        </p:nvSpPr>
        <p:spPr>
          <a:xfrm>
            <a:off x="1242075" y="1995550"/>
            <a:ext cx="3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5" name="Google Shape;395;g2f0bcb830b2_0_2"/>
          <p:cNvSpPr/>
          <p:nvPr/>
        </p:nvSpPr>
        <p:spPr>
          <a:xfrm>
            <a:off x="834675" y="1328100"/>
            <a:ext cx="1132800" cy="14904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6" name="Google Shape;396;g2f0bcb830b2_0_2"/>
          <p:cNvSpPr txBox="1"/>
          <p:nvPr/>
        </p:nvSpPr>
        <p:spPr>
          <a:xfrm>
            <a:off x="1053250" y="1258575"/>
            <a:ext cx="76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Host #1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7" name="Google Shape;397;g2f0bcb830b2_0_2"/>
          <p:cNvSpPr/>
          <p:nvPr/>
        </p:nvSpPr>
        <p:spPr>
          <a:xfrm>
            <a:off x="1036600" y="4690675"/>
            <a:ext cx="705600" cy="28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8" name="Google Shape;398;g2f0bcb830b2_0_2"/>
          <p:cNvSpPr txBox="1"/>
          <p:nvPr/>
        </p:nvSpPr>
        <p:spPr>
          <a:xfrm>
            <a:off x="1056475" y="4641000"/>
            <a:ext cx="70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 #1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9" name="Google Shape;399;g2f0bcb830b2_0_2"/>
          <p:cNvSpPr/>
          <p:nvPr/>
        </p:nvSpPr>
        <p:spPr>
          <a:xfrm>
            <a:off x="1026663" y="5369700"/>
            <a:ext cx="705600" cy="28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0" name="Google Shape;400;g2f0bcb830b2_0_2"/>
          <p:cNvSpPr txBox="1"/>
          <p:nvPr/>
        </p:nvSpPr>
        <p:spPr>
          <a:xfrm>
            <a:off x="1046538" y="5320025"/>
            <a:ext cx="70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 #n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1" name="Google Shape;401;g2f0bcb830b2_0_2"/>
          <p:cNvSpPr txBox="1"/>
          <p:nvPr/>
        </p:nvSpPr>
        <p:spPr>
          <a:xfrm>
            <a:off x="1245300" y="4950725"/>
            <a:ext cx="3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2" name="Google Shape;402;g2f0bcb830b2_0_2"/>
          <p:cNvSpPr/>
          <p:nvPr/>
        </p:nvSpPr>
        <p:spPr>
          <a:xfrm>
            <a:off x="837900" y="4283275"/>
            <a:ext cx="1132800" cy="14904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3" name="Google Shape;403;g2f0bcb830b2_0_2"/>
          <p:cNvSpPr txBox="1"/>
          <p:nvPr/>
        </p:nvSpPr>
        <p:spPr>
          <a:xfrm>
            <a:off x="1056475" y="4213750"/>
            <a:ext cx="76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Host #n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4" name="Google Shape;404;g2f0bcb830b2_0_2"/>
          <p:cNvSpPr txBox="1"/>
          <p:nvPr/>
        </p:nvSpPr>
        <p:spPr>
          <a:xfrm>
            <a:off x="1222200" y="3331475"/>
            <a:ext cx="3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5" name="Google Shape;405;g2f0bcb830b2_0_2"/>
          <p:cNvSpPr txBox="1"/>
          <p:nvPr/>
        </p:nvSpPr>
        <p:spPr>
          <a:xfrm>
            <a:off x="3288850" y="1888650"/>
            <a:ext cx="119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CXL switch #1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6" name="Google Shape;406;g2f0bcb830b2_0_2"/>
          <p:cNvSpPr/>
          <p:nvPr/>
        </p:nvSpPr>
        <p:spPr>
          <a:xfrm>
            <a:off x="3219400" y="4299900"/>
            <a:ext cx="1331400" cy="14904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7" name="Google Shape;407;g2f0bcb830b2_0_2"/>
          <p:cNvSpPr txBox="1"/>
          <p:nvPr/>
        </p:nvSpPr>
        <p:spPr>
          <a:xfrm>
            <a:off x="3288850" y="4860450"/>
            <a:ext cx="119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CXL switch #n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8" name="Google Shape;408;g2f0bcb830b2_0_2"/>
          <p:cNvSpPr txBox="1"/>
          <p:nvPr/>
        </p:nvSpPr>
        <p:spPr>
          <a:xfrm>
            <a:off x="3731050" y="3331475"/>
            <a:ext cx="3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409" name="Google Shape;409;g2f0bcb830b2_0_2"/>
          <p:cNvCxnSpPr/>
          <p:nvPr/>
        </p:nvCxnSpPr>
        <p:spPr>
          <a:xfrm>
            <a:off x="1997225" y="1735525"/>
            <a:ext cx="1192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0" name="Google Shape;410;g2f0bcb830b2_0_2"/>
          <p:cNvCxnSpPr/>
          <p:nvPr/>
        </p:nvCxnSpPr>
        <p:spPr>
          <a:xfrm>
            <a:off x="1997225" y="2421325"/>
            <a:ext cx="1192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1" name="Google Shape;411;g2f0bcb830b2_0_2"/>
          <p:cNvCxnSpPr/>
          <p:nvPr/>
        </p:nvCxnSpPr>
        <p:spPr>
          <a:xfrm>
            <a:off x="1998800" y="4690675"/>
            <a:ext cx="1192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2" name="Google Shape;412;g2f0bcb830b2_0_2"/>
          <p:cNvCxnSpPr/>
          <p:nvPr/>
        </p:nvCxnSpPr>
        <p:spPr>
          <a:xfrm>
            <a:off x="1998800" y="5369700"/>
            <a:ext cx="1192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3" name="Google Shape;413;g2f0bcb830b2_0_2"/>
          <p:cNvSpPr txBox="1"/>
          <p:nvPr/>
        </p:nvSpPr>
        <p:spPr>
          <a:xfrm>
            <a:off x="5991650" y="3146675"/>
            <a:ext cx="133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Disaggregated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CXL memory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pool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14" name="Google Shape;414;g2f0bcb830b2_0_2"/>
          <p:cNvSpPr/>
          <p:nvPr/>
        </p:nvSpPr>
        <p:spPr>
          <a:xfrm>
            <a:off x="5892800" y="1328100"/>
            <a:ext cx="1490100" cy="4462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415" name="Google Shape;415;g2f0bcb830b2_0_2"/>
          <p:cNvCxnSpPr/>
          <p:nvPr/>
        </p:nvCxnSpPr>
        <p:spPr>
          <a:xfrm flipH="1" rot="10800000">
            <a:off x="4580700" y="1735550"/>
            <a:ext cx="1312200" cy="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6" name="Google Shape;416;g2f0bcb830b2_0_2"/>
          <p:cNvCxnSpPr/>
          <p:nvPr/>
        </p:nvCxnSpPr>
        <p:spPr>
          <a:xfrm flipH="1" rot="10800000">
            <a:off x="4580700" y="2421350"/>
            <a:ext cx="1312200" cy="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7" name="Google Shape;417;g2f0bcb830b2_0_2"/>
          <p:cNvCxnSpPr/>
          <p:nvPr/>
        </p:nvCxnSpPr>
        <p:spPr>
          <a:xfrm flipH="1" rot="10800000">
            <a:off x="4580700" y="4631150"/>
            <a:ext cx="1312200" cy="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8" name="Google Shape;418;g2f0bcb830b2_0_2"/>
          <p:cNvCxnSpPr/>
          <p:nvPr/>
        </p:nvCxnSpPr>
        <p:spPr>
          <a:xfrm flipH="1" rot="10800000">
            <a:off x="4580700" y="5316950"/>
            <a:ext cx="1312200" cy="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9" name="Google Shape;419;g2f0bcb830b2_0_2"/>
          <p:cNvSpPr txBox="1"/>
          <p:nvPr/>
        </p:nvSpPr>
        <p:spPr>
          <a:xfrm>
            <a:off x="9254050" y="2517250"/>
            <a:ext cx="70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CXL FM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20" name="Google Shape;420;g2f0bcb830b2_0_2"/>
          <p:cNvSpPr txBox="1"/>
          <p:nvPr/>
        </p:nvSpPr>
        <p:spPr>
          <a:xfrm>
            <a:off x="9062025" y="3477275"/>
            <a:ext cx="1192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ML subsystem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continuous benchmarking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+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policy elaboration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421" name="Google Shape;421;g2f0bcb830b2_0_2"/>
          <p:cNvCxnSpPr>
            <a:stCxn id="385" idx="2"/>
            <a:endCxn id="406" idx="2"/>
          </p:cNvCxnSpPr>
          <p:nvPr/>
        </p:nvCxnSpPr>
        <p:spPr>
          <a:xfrm rot="5400000">
            <a:off x="6766500" y="2908800"/>
            <a:ext cx="600" cy="5763600"/>
          </a:xfrm>
          <a:prstGeom prst="bentConnector3">
            <a:avLst>
              <a:gd fmla="val 39687500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2" name="Google Shape;422;g2f0bcb830b2_0_2"/>
          <p:cNvCxnSpPr>
            <a:stCxn id="385" idx="0"/>
            <a:endCxn id="387" idx="0"/>
          </p:cNvCxnSpPr>
          <p:nvPr/>
        </p:nvCxnSpPr>
        <p:spPr>
          <a:xfrm rot="5400000">
            <a:off x="6766500" y="-1553400"/>
            <a:ext cx="600" cy="5763600"/>
          </a:xfrm>
          <a:prstGeom prst="bentConnector3">
            <a:avLst>
              <a:gd fmla="val -39687500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3" name="Google Shape;423;g2f0bcb830b2_0_2"/>
          <p:cNvCxnSpPr/>
          <p:nvPr/>
        </p:nvCxnSpPr>
        <p:spPr>
          <a:xfrm flipH="1" rot="10800000">
            <a:off x="7400100" y="1738850"/>
            <a:ext cx="1363800" cy="6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4" name="Google Shape;424;g2f0bcb830b2_0_2"/>
          <p:cNvCxnSpPr/>
          <p:nvPr/>
        </p:nvCxnSpPr>
        <p:spPr>
          <a:xfrm flipH="1" rot="10800000">
            <a:off x="7400100" y="2345150"/>
            <a:ext cx="1324200" cy="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5" name="Google Shape;425;g2f0bcb830b2_0_2"/>
          <p:cNvCxnSpPr/>
          <p:nvPr/>
        </p:nvCxnSpPr>
        <p:spPr>
          <a:xfrm flipH="1" rot="10800000">
            <a:off x="7400100" y="4620350"/>
            <a:ext cx="1353900" cy="20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6" name="Google Shape;426;g2f0bcb830b2_0_2"/>
          <p:cNvCxnSpPr/>
          <p:nvPr/>
        </p:nvCxnSpPr>
        <p:spPr>
          <a:xfrm>
            <a:off x="7400100" y="5326850"/>
            <a:ext cx="1373700" cy="9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edadfffe0e_0_69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2" name="Google Shape;432;g2edadfffe0e_0_69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Open questions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edadfffe0e_0_69"/>
          <p:cNvSpPr txBox="1"/>
          <p:nvPr/>
        </p:nvSpPr>
        <p:spPr>
          <a:xfrm>
            <a:off x="476925" y="1052175"/>
            <a:ext cx="107586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emulate memory latency?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emulate application behavior?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estimate application performance?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treat benchmarking results?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good is “good” numbers?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○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bad is “bad” numbers?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Isolated workload vs. real-life environment?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identify and isolate code patterns determining application behavior sensitive to memory allocation types?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feasible is implementation of found best optimization outcomes?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useful can be an abstractness of mathematical model?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 image of a lake, mountains, and sky at night" id="438" name="Google Shape;438;p33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-4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3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40" name="Google Shape;440;p33"/>
          <p:cNvSpPr txBox="1"/>
          <p:nvPr>
            <p:ph type="ctrTitle"/>
          </p:nvPr>
        </p:nvSpPr>
        <p:spPr>
          <a:xfrm>
            <a:off x="2818479" y="1734531"/>
            <a:ext cx="6864724" cy="22643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/>
              <a:t>THANK YOU</a:t>
            </a:r>
            <a:br>
              <a:rPr lang="en-US"/>
            </a:br>
            <a:br>
              <a:rPr lang="en-US"/>
            </a:br>
            <a:r>
              <a:rPr lang="en-US"/>
              <a:t>QUESTIONS???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ff45acf5bf_0_97"/>
          <p:cNvSpPr/>
          <p:nvPr/>
        </p:nvSpPr>
        <p:spPr>
          <a:xfrm>
            <a:off x="6199175" y="5464800"/>
            <a:ext cx="30321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46" name="Google Shape;446;g2ff45acf5bf_0_97"/>
          <p:cNvSpPr/>
          <p:nvPr/>
        </p:nvSpPr>
        <p:spPr>
          <a:xfrm>
            <a:off x="6199175" y="4451550"/>
            <a:ext cx="30321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47" name="Google Shape;447;g2ff45acf5bf_0_97"/>
          <p:cNvSpPr/>
          <p:nvPr/>
        </p:nvSpPr>
        <p:spPr>
          <a:xfrm>
            <a:off x="6150500" y="3551850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48" name="Google Shape;448;g2ff45acf5bf_0_97"/>
          <p:cNvSpPr/>
          <p:nvPr/>
        </p:nvSpPr>
        <p:spPr>
          <a:xfrm>
            <a:off x="6086150" y="2347350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49" name="Google Shape;449;g2ff45acf5bf_0_97"/>
          <p:cNvSpPr/>
          <p:nvPr/>
        </p:nvSpPr>
        <p:spPr>
          <a:xfrm>
            <a:off x="6086150" y="1273000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0" name="Google Shape;450;g2ff45acf5bf_0_97"/>
          <p:cNvSpPr/>
          <p:nvPr/>
        </p:nvSpPr>
        <p:spPr>
          <a:xfrm>
            <a:off x="2292600" y="3000750"/>
            <a:ext cx="1275300" cy="1130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1" name="Google Shape;451;g2ff45acf5bf_0_97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g2ff45acf5bf_0_97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Allocate/free memory patterns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2ff45acf5bf_0_97"/>
          <p:cNvSpPr txBox="1"/>
          <p:nvPr/>
        </p:nvSpPr>
        <p:spPr>
          <a:xfrm>
            <a:off x="2408550" y="3381300"/>
            <a:ext cx="104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Application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4" name="Google Shape;454;g2ff45acf5bf_0_97"/>
          <p:cNvSpPr txBox="1"/>
          <p:nvPr/>
        </p:nvSpPr>
        <p:spPr>
          <a:xfrm>
            <a:off x="6468425" y="1311850"/>
            <a:ext cx="222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Set of typical allocation sizes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5" name="Google Shape;455;g2ff45acf5bf_0_97"/>
          <p:cNvSpPr txBox="1"/>
          <p:nvPr/>
        </p:nvSpPr>
        <p:spPr>
          <a:xfrm>
            <a:off x="6688350" y="2293800"/>
            <a:ext cx="179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Set of typical lifetimes of allocated memory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6" name="Google Shape;456;g2ff45acf5bf_0_97"/>
          <p:cNvSpPr txBox="1"/>
          <p:nvPr/>
        </p:nvSpPr>
        <p:spPr>
          <a:xfrm>
            <a:off x="6326600" y="3590700"/>
            <a:ext cx="262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Distribution of allocation with time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7" name="Google Shape;457;g2ff45acf5bf_0_97"/>
          <p:cNvSpPr txBox="1"/>
          <p:nvPr/>
        </p:nvSpPr>
        <p:spPr>
          <a:xfrm>
            <a:off x="6356075" y="4490400"/>
            <a:ext cx="284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Distribution of deallocation with time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8" name="Google Shape;458;g2ff45acf5bf_0_97"/>
          <p:cNvSpPr txBox="1"/>
          <p:nvPr/>
        </p:nvSpPr>
        <p:spPr>
          <a:xfrm>
            <a:off x="6448325" y="5503650"/>
            <a:ext cx="25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Variation of distribution with time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9" name="Google Shape;459;g2ff45acf5bf_0_97"/>
          <p:cNvSpPr/>
          <p:nvPr/>
        </p:nvSpPr>
        <p:spPr>
          <a:xfrm rot="-1835814">
            <a:off x="3246294" y="2193304"/>
            <a:ext cx="3045414" cy="2781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60" name="Google Shape;460;g2ff45acf5bf_0_97"/>
          <p:cNvSpPr/>
          <p:nvPr/>
        </p:nvSpPr>
        <p:spPr>
          <a:xfrm rot="-870957">
            <a:off x="3555180" y="2890658"/>
            <a:ext cx="2563740" cy="2780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61" name="Google Shape;461;g2ff45acf5bf_0_97"/>
          <p:cNvSpPr/>
          <p:nvPr/>
        </p:nvSpPr>
        <p:spPr>
          <a:xfrm rot="224151">
            <a:off x="3638073" y="3509858"/>
            <a:ext cx="2426456" cy="2780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62" name="Google Shape;462;g2ff45acf5bf_0_97"/>
          <p:cNvSpPr/>
          <p:nvPr/>
        </p:nvSpPr>
        <p:spPr>
          <a:xfrm rot="834743">
            <a:off x="3499612" y="4074268"/>
            <a:ext cx="2726277" cy="2781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63" name="Google Shape;463;g2ff45acf5bf_0_97"/>
          <p:cNvSpPr/>
          <p:nvPr/>
        </p:nvSpPr>
        <p:spPr>
          <a:xfrm rot="1656503">
            <a:off x="3241886" y="4706916"/>
            <a:ext cx="3124126" cy="278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ff45acf5bf_0_119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g2ff45acf5bf_0_119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Read/write memory patterns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2ff45acf5bf_0_119"/>
          <p:cNvSpPr/>
          <p:nvPr/>
        </p:nvSpPr>
        <p:spPr>
          <a:xfrm>
            <a:off x="2809550" y="1813950"/>
            <a:ext cx="2803800" cy="779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1" name="Google Shape;471;g2ff45acf5bf_0_119"/>
          <p:cNvSpPr/>
          <p:nvPr/>
        </p:nvSpPr>
        <p:spPr>
          <a:xfrm>
            <a:off x="2809550" y="968200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2" name="Google Shape;472;g2ff45acf5bf_0_119"/>
          <p:cNvSpPr txBox="1"/>
          <p:nvPr/>
        </p:nvSpPr>
        <p:spPr>
          <a:xfrm>
            <a:off x="3191825" y="1007050"/>
            <a:ext cx="222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Set of typical access sizes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3" name="Google Shape;473;g2ff45acf5bf_0_119"/>
          <p:cNvSpPr txBox="1"/>
          <p:nvPr/>
        </p:nvSpPr>
        <p:spPr>
          <a:xfrm>
            <a:off x="3411750" y="1836600"/>
            <a:ext cx="179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Types of accessed memory (volatile, persistent)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4" name="Google Shape;474;g2ff45acf5bf_0_119"/>
          <p:cNvSpPr/>
          <p:nvPr/>
        </p:nvSpPr>
        <p:spPr>
          <a:xfrm rot="-9001068">
            <a:off x="5401272" y="1924350"/>
            <a:ext cx="3045439" cy="2780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5" name="Google Shape;475;g2ff45acf5bf_0_119"/>
          <p:cNvSpPr/>
          <p:nvPr/>
        </p:nvSpPr>
        <p:spPr>
          <a:xfrm rot="-9782709">
            <a:off x="5642956" y="2601122"/>
            <a:ext cx="2563628" cy="2781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6" name="Google Shape;476;g2ff45acf5bf_0_119"/>
          <p:cNvSpPr/>
          <p:nvPr/>
        </p:nvSpPr>
        <p:spPr>
          <a:xfrm>
            <a:off x="8236200" y="2695950"/>
            <a:ext cx="1275300" cy="1130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7" name="Google Shape;477;g2ff45acf5bf_0_119"/>
          <p:cNvSpPr txBox="1"/>
          <p:nvPr/>
        </p:nvSpPr>
        <p:spPr>
          <a:xfrm>
            <a:off x="8352150" y="3076500"/>
            <a:ext cx="104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Application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8" name="Google Shape;478;g2ff45acf5bf_0_119"/>
          <p:cNvSpPr/>
          <p:nvPr/>
        </p:nvSpPr>
        <p:spPr>
          <a:xfrm>
            <a:off x="2809550" y="3101800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9" name="Google Shape;479;g2ff45acf5bf_0_119"/>
          <p:cNvSpPr txBox="1"/>
          <p:nvPr/>
        </p:nvSpPr>
        <p:spPr>
          <a:xfrm>
            <a:off x="3344225" y="3140650"/>
            <a:ext cx="179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Set of typical latencies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0" name="Google Shape;480;g2ff45acf5bf_0_119"/>
          <p:cNvSpPr/>
          <p:nvPr/>
        </p:nvSpPr>
        <p:spPr>
          <a:xfrm rot="-10796703">
            <a:off x="5673475" y="3186250"/>
            <a:ext cx="2502601" cy="27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1" name="Google Shape;481;g2ff45acf5bf_0_119"/>
          <p:cNvSpPr/>
          <p:nvPr/>
        </p:nvSpPr>
        <p:spPr>
          <a:xfrm>
            <a:off x="2900975" y="4036975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2" name="Google Shape;482;g2ff45acf5bf_0_119"/>
          <p:cNvSpPr txBox="1"/>
          <p:nvPr/>
        </p:nvSpPr>
        <p:spPr>
          <a:xfrm>
            <a:off x="3077075" y="4075825"/>
            <a:ext cx="262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Distribution of accesses with time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3" name="Google Shape;483;g2ff45acf5bf_0_119"/>
          <p:cNvSpPr/>
          <p:nvPr/>
        </p:nvSpPr>
        <p:spPr>
          <a:xfrm rot="9843956">
            <a:off x="5719256" y="3783950"/>
            <a:ext cx="2502449" cy="278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4" name="Google Shape;484;g2ff45acf5bf_0_119"/>
          <p:cNvSpPr/>
          <p:nvPr/>
        </p:nvSpPr>
        <p:spPr>
          <a:xfrm>
            <a:off x="2900975" y="4798975"/>
            <a:ext cx="2803800" cy="593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5" name="Google Shape;485;g2ff45acf5bf_0_119"/>
          <p:cNvSpPr txBox="1"/>
          <p:nvPr/>
        </p:nvSpPr>
        <p:spPr>
          <a:xfrm>
            <a:off x="3077075" y="4837825"/>
            <a:ext cx="262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Total/average time gap between memory accesses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6" name="Google Shape;486;g2ff45acf5bf_0_119"/>
          <p:cNvSpPr/>
          <p:nvPr/>
        </p:nvSpPr>
        <p:spPr>
          <a:xfrm rot="9220992">
            <a:off x="5618630" y="4267446"/>
            <a:ext cx="2817740" cy="2782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7" name="Google Shape;487;g2ff45acf5bf_0_119"/>
          <p:cNvSpPr/>
          <p:nvPr/>
        </p:nvSpPr>
        <p:spPr>
          <a:xfrm>
            <a:off x="2900975" y="5713375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8" name="Google Shape;488;g2ff45acf5bf_0_119"/>
          <p:cNvSpPr txBox="1"/>
          <p:nvPr/>
        </p:nvSpPr>
        <p:spPr>
          <a:xfrm>
            <a:off x="3077075" y="5752225"/>
            <a:ext cx="262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Distribution of time gaps with time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9" name="Google Shape;489;g2ff45acf5bf_0_119"/>
          <p:cNvSpPr/>
          <p:nvPr/>
        </p:nvSpPr>
        <p:spPr>
          <a:xfrm rot="8619171">
            <a:off x="5495536" y="4736941"/>
            <a:ext cx="3307878" cy="2784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ff45acf5bf_0_144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g2ff45acf5bf_0_144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CXL benchmarking framework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ff45acf5bf_0_144"/>
          <p:cNvSpPr txBox="1"/>
          <p:nvPr/>
        </p:nvSpPr>
        <p:spPr>
          <a:xfrm>
            <a:off x="427250" y="924000"/>
            <a:ext cx="39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(1) Record application’s memory access pattern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97" name="Google Shape;497;g2ff45acf5bf_0_144"/>
          <p:cNvSpPr txBox="1"/>
          <p:nvPr/>
        </p:nvSpPr>
        <p:spPr>
          <a:xfrm>
            <a:off x="988075" y="1402650"/>
            <a:ext cx="592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(2) Reproduce (emulate) + benchmark an application’s memory access pattern 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98" name="Google Shape;498;g2ff45acf5bf_0_144"/>
          <p:cNvSpPr txBox="1"/>
          <p:nvPr/>
        </p:nvSpPr>
        <p:spPr>
          <a:xfrm>
            <a:off x="1470600" y="1869888"/>
            <a:ext cx="444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(3) Analyze and recognize memory access sub-patterns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99" name="Google Shape;499;g2ff45acf5bf_0_144"/>
          <p:cNvSpPr txBox="1"/>
          <p:nvPr/>
        </p:nvSpPr>
        <p:spPr>
          <a:xfrm>
            <a:off x="1944300" y="2310175"/>
            <a:ext cx="514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(4) Classify sub-patterns on the basis of frequency, latency, and priority 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0" name="Google Shape;500;g2ff45acf5bf_0_144"/>
          <p:cNvSpPr txBox="1"/>
          <p:nvPr/>
        </p:nvSpPr>
        <p:spPr>
          <a:xfrm>
            <a:off x="2484225" y="2754000"/>
            <a:ext cx="299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(5) Select sub-patterns for optimization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1" name="Google Shape;501;g2ff45acf5bf_0_144"/>
          <p:cNvSpPr txBox="1"/>
          <p:nvPr/>
        </p:nvSpPr>
        <p:spPr>
          <a:xfrm>
            <a:off x="3014200" y="3197825"/>
            <a:ext cx="514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(6) Analyze sub-patterns peculiarities + select optimization techniques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2" name="Google Shape;502;g2ff45acf5bf_0_144"/>
          <p:cNvSpPr txBox="1"/>
          <p:nvPr/>
        </p:nvSpPr>
        <p:spPr>
          <a:xfrm>
            <a:off x="3500300" y="3669000"/>
            <a:ext cx="622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(7) Emulate application’s memory access patterns with optimized sub-patterns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3" name="Google Shape;503;g2ff45acf5bf_0_144"/>
          <p:cNvSpPr txBox="1"/>
          <p:nvPr/>
        </p:nvSpPr>
        <p:spPr>
          <a:xfrm>
            <a:off x="4004625" y="4126500"/>
            <a:ext cx="57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(8) Benchmark application’s memory access patterns on emulated CXL memory 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4" name="Google Shape;504;g2ff45acf5bf_0_144"/>
          <p:cNvSpPr txBox="1"/>
          <p:nvPr/>
        </p:nvSpPr>
        <p:spPr>
          <a:xfrm>
            <a:off x="4544550" y="4584000"/>
            <a:ext cx="291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(9) Normalize benchmarking results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5" name="Google Shape;505;g2ff45acf5bf_0_144"/>
          <p:cNvSpPr txBox="1"/>
          <p:nvPr/>
        </p:nvSpPr>
        <p:spPr>
          <a:xfrm>
            <a:off x="5074525" y="5041500"/>
            <a:ext cx="622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(10) Detection of responsible programming patterns and feasibility of optimization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6" name="Google Shape;506;g2ff45acf5bf_0_144"/>
          <p:cNvSpPr/>
          <p:nvPr/>
        </p:nvSpPr>
        <p:spPr>
          <a:xfrm rot="5400000">
            <a:off x="558125" y="128340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7" name="Google Shape;507;g2ff45acf5bf_0_144"/>
          <p:cNvSpPr/>
          <p:nvPr/>
        </p:nvSpPr>
        <p:spPr>
          <a:xfrm rot="5400000">
            <a:off x="1061550" y="1733700"/>
            <a:ext cx="443700" cy="37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8" name="Google Shape;508;g2ff45acf5bf_0_144"/>
          <p:cNvSpPr/>
          <p:nvPr/>
        </p:nvSpPr>
        <p:spPr>
          <a:xfrm rot="5400000">
            <a:off x="1578350" y="217080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9" name="Google Shape;509;g2ff45acf5bf_0_144"/>
          <p:cNvSpPr/>
          <p:nvPr/>
        </p:nvSpPr>
        <p:spPr>
          <a:xfrm rot="5400000">
            <a:off x="2068575" y="261450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0" name="Google Shape;510;g2ff45acf5bf_0_144"/>
          <p:cNvSpPr/>
          <p:nvPr/>
        </p:nvSpPr>
        <p:spPr>
          <a:xfrm rot="5400000">
            <a:off x="2598550" y="307515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1" name="Google Shape;511;g2ff45acf5bf_0_144"/>
          <p:cNvSpPr/>
          <p:nvPr/>
        </p:nvSpPr>
        <p:spPr>
          <a:xfrm rot="5400000">
            <a:off x="3124400" y="351885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2" name="Google Shape;512;g2ff45acf5bf_0_144"/>
          <p:cNvSpPr/>
          <p:nvPr/>
        </p:nvSpPr>
        <p:spPr>
          <a:xfrm rot="5400000">
            <a:off x="3588975" y="396255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3" name="Google Shape;513;g2ff45acf5bf_0_144"/>
          <p:cNvSpPr/>
          <p:nvPr/>
        </p:nvSpPr>
        <p:spPr>
          <a:xfrm rot="5400000">
            <a:off x="4128900" y="445670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4" name="Google Shape;514;g2ff45acf5bf_0_144"/>
          <p:cNvSpPr/>
          <p:nvPr/>
        </p:nvSpPr>
        <p:spPr>
          <a:xfrm rot="5400000">
            <a:off x="4658875" y="4900400"/>
            <a:ext cx="443700" cy="3876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15" name="Google Shape;515;g2ff45acf5bf_0_144"/>
          <p:cNvCxnSpPr>
            <a:stCxn id="505" idx="3"/>
            <a:endCxn id="496" idx="3"/>
          </p:cNvCxnSpPr>
          <p:nvPr/>
        </p:nvCxnSpPr>
        <p:spPr>
          <a:xfrm rot="10800000">
            <a:off x="4342225" y="1108650"/>
            <a:ext cx="6954900" cy="4117500"/>
          </a:xfrm>
          <a:prstGeom prst="bentConnector3">
            <a:avLst>
              <a:gd fmla="val -3424" name="adj1"/>
            </a:avLst>
          </a:prstGeom>
          <a:noFill/>
          <a:ln cap="flat" cmpd="sng" w="19050">
            <a:solidFill>
              <a:srgbClr val="0000FF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idx="12" type="sldNum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69600" y="1284789"/>
            <a:ext cx="11044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Problem declaration</a:t>
            </a:r>
            <a:endParaRPr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Potential target use-cases</a:t>
            </a:r>
            <a:endParaRPr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Emulation of target use-cases</a:t>
            </a:r>
            <a:endParaRPr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Emulation of different types of CXL memory and CXL device types</a:t>
            </a:r>
            <a:endParaRPr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Benchmarking framework</a:t>
            </a:r>
            <a:endParaRPr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Benchmarking results interpretation</a:t>
            </a:r>
            <a:endParaRPr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Open questions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ff45acf5bf_0_169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1" name="Google Shape;521;g2ff45acf5bf_0_169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Correct latency and performance estimation problem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2ff45acf5bf_0_169"/>
          <p:cNvSpPr txBox="1"/>
          <p:nvPr/>
        </p:nvSpPr>
        <p:spPr>
          <a:xfrm>
            <a:off x="1850975" y="1430875"/>
            <a:ext cx="27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Record memory access pattern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3" name="Google Shape;523;g2ff45acf5bf_0_169"/>
          <p:cNvSpPr txBox="1"/>
          <p:nvPr/>
        </p:nvSpPr>
        <p:spPr>
          <a:xfrm>
            <a:off x="584075" y="2126650"/>
            <a:ext cx="52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Distinguish memory allocation and memory access subpatterns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4" name="Google Shape;524;g2ff45acf5bf_0_169"/>
          <p:cNvSpPr txBox="1"/>
          <p:nvPr/>
        </p:nvSpPr>
        <p:spPr>
          <a:xfrm>
            <a:off x="901925" y="2842200"/>
            <a:ext cx="46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Redistribution memory allocation among memory tiers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5" name="Google Shape;525;g2ff45acf5bf_0_169"/>
          <p:cNvSpPr txBox="1"/>
          <p:nvPr/>
        </p:nvSpPr>
        <p:spPr>
          <a:xfrm>
            <a:off x="1850975" y="3633950"/>
            <a:ext cx="27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type latency emulation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6" name="Google Shape;526;g2ff45acf5bf_0_169"/>
          <p:cNvSpPr txBox="1"/>
          <p:nvPr/>
        </p:nvSpPr>
        <p:spPr>
          <a:xfrm>
            <a:off x="1940375" y="4349500"/>
            <a:ext cx="25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access reproduction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7" name="Google Shape;527;g2ff45acf5bf_0_169"/>
          <p:cNvSpPr txBox="1"/>
          <p:nvPr/>
        </p:nvSpPr>
        <p:spPr>
          <a:xfrm>
            <a:off x="1577675" y="5138850"/>
            <a:ext cx="32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Benchmarking memory access pattern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8" name="Google Shape;528;g2ff45acf5bf_0_169"/>
          <p:cNvSpPr/>
          <p:nvPr/>
        </p:nvSpPr>
        <p:spPr>
          <a:xfrm>
            <a:off x="2963850" y="1831075"/>
            <a:ext cx="2385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9" name="Google Shape;529;g2ff45acf5bf_0_169"/>
          <p:cNvSpPr/>
          <p:nvPr/>
        </p:nvSpPr>
        <p:spPr>
          <a:xfrm>
            <a:off x="2963850" y="2516875"/>
            <a:ext cx="2385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30" name="Google Shape;530;g2ff45acf5bf_0_169"/>
          <p:cNvSpPr/>
          <p:nvPr/>
        </p:nvSpPr>
        <p:spPr>
          <a:xfrm>
            <a:off x="2963850" y="3278875"/>
            <a:ext cx="2385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31" name="Google Shape;531;g2ff45acf5bf_0_169"/>
          <p:cNvSpPr/>
          <p:nvPr/>
        </p:nvSpPr>
        <p:spPr>
          <a:xfrm>
            <a:off x="2963850" y="4040875"/>
            <a:ext cx="2385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32" name="Google Shape;532;g2ff45acf5bf_0_169"/>
          <p:cNvSpPr/>
          <p:nvPr/>
        </p:nvSpPr>
        <p:spPr>
          <a:xfrm>
            <a:off x="2963850" y="4802875"/>
            <a:ext cx="238500" cy="3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33" name="Google Shape;533;g2ff45acf5bf_0_169"/>
          <p:cNvCxnSpPr>
            <a:stCxn id="527" idx="3"/>
            <a:endCxn id="524" idx="3"/>
          </p:cNvCxnSpPr>
          <p:nvPr/>
        </p:nvCxnSpPr>
        <p:spPr>
          <a:xfrm flipH="1" rot="10800000">
            <a:off x="4856675" y="3042150"/>
            <a:ext cx="675900" cy="2296800"/>
          </a:xfrm>
          <a:prstGeom prst="bentConnector3">
            <a:avLst>
              <a:gd fmla="val 28300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4" name="Google Shape;534;g2ff45acf5bf_0_169"/>
          <p:cNvSpPr txBox="1"/>
          <p:nvPr/>
        </p:nvSpPr>
        <p:spPr>
          <a:xfrm>
            <a:off x="7849775" y="2582400"/>
            <a:ext cx="3825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emulate memory latency?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emulate application behavior?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estimate application performance?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treat benchmarking results?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ff45acf5bf_0_187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g2ff45acf5bf_0_187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Benchmarking result interpretation problem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2ff45acf5bf_0_187"/>
          <p:cNvSpPr txBox="1"/>
          <p:nvPr/>
        </p:nvSpPr>
        <p:spPr>
          <a:xfrm>
            <a:off x="427275" y="2454275"/>
            <a:ext cx="4103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Char char="●"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Measured numbers variation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Char char="●"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Latency emulation approach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Char char="●"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Measurement approach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Char char="●"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Approach of redistribution memory allocation among tiers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Char char="●"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Abstractness of mathematical model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2" name="Google Shape;542;g2ff45acf5bf_0_187"/>
          <p:cNvSpPr/>
          <p:nvPr/>
        </p:nvSpPr>
        <p:spPr>
          <a:xfrm>
            <a:off x="4083875" y="2454275"/>
            <a:ext cx="238500" cy="1477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3" name="Google Shape;543;g2ff45acf5bf_0_187"/>
          <p:cNvSpPr txBox="1"/>
          <p:nvPr/>
        </p:nvSpPr>
        <p:spPr>
          <a:xfrm>
            <a:off x="5720125" y="1627925"/>
            <a:ext cx="27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good is “good” numbers?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4" name="Google Shape;544;g2ff45acf5bf_0_187"/>
          <p:cNvSpPr txBox="1"/>
          <p:nvPr/>
        </p:nvSpPr>
        <p:spPr>
          <a:xfrm>
            <a:off x="5720125" y="2237525"/>
            <a:ext cx="27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bad is “bad” numbers?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5" name="Google Shape;545;g2ff45acf5bf_0_187"/>
          <p:cNvSpPr txBox="1"/>
          <p:nvPr/>
        </p:nvSpPr>
        <p:spPr>
          <a:xfrm>
            <a:off x="5720125" y="2895163"/>
            <a:ext cx="3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Isolated workload vs. real-life environment?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6" name="Google Shape;546;g2ff45acf5bf_0_187"/>
          <p:cNvSpPr txBox="1"/>
          <p:nvPr/>
        </p:nvSpPr>
        <p:spPr>
          <a:xfrm>
            <a:off x="5720125" y="3552800"/>
            <a:ext cx="499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to identify and isolate code patterns determining application behavior sensitive to memory allocation types?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7" name="Google Shape;547;g2ff45acf5bf_0_187"/>
          <p:cNvSpPr txBox="1"/>
          <p:nvPr/>
        </p:nvSpPr>
        <p:spPr>
          <a:xfrm>
            <a:off x="5720125" y="4447325"/>
            <a:ext cx="499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feasible is implementation of found best optimization outcomes?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48" name="Google Shape;548;g2ff45acf5bf_0_187"/>
          <p:cNvCxnSpPr>
            <a:stCxn id="541" idx="3"/>
            <a:endCxn id="543" idx="1"/>
          </p:cNvCxnSpPr>
          <p:nvPr/>
        </p:nvCxnSpPr>
        <p:spPr>
          <a:xfrm flipH="1" rot="10800000">
            <a:off x="4530975" y="1828025"/>
            <a:ext cx="1189200" cy="1365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49" name="Google Shape;549;g2ff45acf5bf_0_187"/>
          <p:cNvCxnSpPr>
            <a:stCxn id="541" idx="3"/>
            <a:endCxn id="544" idx="1"/>
          </p:cNvCxnSpPr>
          <p:nvPr/>
        </p:nvCxnSpPr>
        <p:spPr>
          <a:xfrm flipH="1" rot="10800000">
            <a:off x="4530975" y="2437625"/>
            <a:ext cx="1189200" cy="75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50" name="Google Shape;550;g2ff45acf5bf_0_187"/>
          <p:cNvCxnSpPr>
            <a:stCxn id="541" idx="3"/>
            <a:endCxn id="545" idx="1"/>
          </p:cNvCxnSpPr>
          <p:nvPr/>
        </p:nvCxnSpPr>
        <p:spPr>
          <a:xfrm flipH="1" rot="10800000">
            <a:off x="4530975" y="3095225"/>
            <a:ext cx="1189200" cy="97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51" name="Google Shape;551;g2ff45acf5bf_0_187"/>
          <p:cNvCxnSpPr>
            <a:stCxn id="541" idx="3"/>
            <a:endCxn id="546" idx="1"/>
          </p:cNvCxnSpPr>
          <p:nvPr/>
        </p:nvCxnSpPr>
        <p:spPr>
          <a:xfrm>
            <a:off x="4530975" y="3193025"/>
            <a:ext cx="1189200" cy="667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52" name="Google Shape;552;g2ff45acf5bf_0_187"/>
          <p:cNvCxnSpPr>
            <a:stCxn id="541" idx="3"/>
            <a:endCxn id="547" idx="1"/>
          </p:cNvCxnSpPr>
          <p:nvPr/>
        </p:nvCxnSpPr>
        <p:spPr>
          <a:xfrm>
            <a:off x="4530975" y="3193025"/>
            <a:ext cx="1189200" cy="1562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dadfffe0e_0_5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g2edadfffe0e_0_5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CXL benchmarking problem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edadfffe0e_0_5"/>
          <p:cNvSpPr txBox="1"/>
          <p:nvPr/>
        </p:nvSpPr>
        <p:spPr>
          <a:xfrm>
            <a:off x="467025" y="874325"/>
            <a:ext cx="11258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Determination </a:t>
            </a:r>
            <a:r>
              <a:rPr lang="en-US" sz="18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allocation policy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and </a:t>
            </a:r>
            <a:r>
              <a:rPr lang="en-US" sz="18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memory access pattern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(s) capable of improving an application </a:t>
            </a:r>
            <a:r>
              <a:rPr lang="en-US" sz="1800">
                <a:solidFill>
                  <a:srgbClr val="0000FF"/>
                </a:solidFill>
                <a:latin typeface="Play"/>
                <a:ea typeface="Play"/>
                <a:cs typeface="Play"/>
                <a:sym typeface="Play"/>
              </a:rPr>
              <a:t>performance</a:t>
            </a:r>
            <a:endParaRPr sz="1800">
              <a:solidFill>
                <a:srgbClr val="0000FF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Determination </a:t>
            </a:r>
            <a:r>
              <a:rPr lang="en-US" sz="18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memory (CXL) configuration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and </a:t>
            </a:r>
            <a:r>
              <a:rPr lang="en-US" sz="18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migration policy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capable of decreasing a total latency of particular </a:t>
            </a:r>
            <a:r>
              <a:rPr lang="en-US" sz="1800">
                <a:solidFill>
                  <a:srgbClr val="0000FF"/>
                </a:solidFill>
                <a:latin typeface="Play"/>
                <a:ea typeface="Play"/>
                <a:cs typeface="Play"/>
                <a:sym typeface="Play"/>
              </a:rPr>
              <a:t>memory access pattern</a:t>
            </a:r>
            <a:endParaRPr sz="1800">
              <a:solidFill>
                <a:srgbClr val="0000FF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Emulation of CXL infrastructure with the goal of determination an </a:t>
            </a:r>
            <a:r>
              <a:rPr lang="en-US" sz="18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efficient</a:t>
            </a:r>
            <a:r>
              <a:rPr lang="en-US" sz="18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configuration</a:t>
            </a:r>
            <a:endParaRPr sz="1800">
              <a:solidFill>
                <a:srgbClr val="FF0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Detection of CXL 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infrastructure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800">
                <a:solidFill>
                  <a:srgbClr val="0000FF"/>
                </a:solidFill>
                <a:latin typeface="Play"/>
                <a:ea typeface="Play"/>
                <a:cs typeface="Play"/>
                <a:sym typeface="Play"/>
              </a:rPr>
              <a:t>bottlenecks</a:t>
            </a:r>
            <a:endParaRPr sz="1800">
              <a:solidFill>
                <a:srgbClr val="0000FF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Continuous 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detection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/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management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of CXL infrastructure </a:t>
            </a:r>
            <a:r>
              <a:rPr lang="en-US" sz="1800">
                <a:solidFill>
                  <a:srgbClr val="0000FF"/>
                </a:solidFill>
                <a:latin typeface="Play"/>
                <a:ea typeface="Play"/>
                <a:cs typeface="Play"/>
                <a:sym typeface="Play"/>
              </a:rPr>
              <a:t>latency/</a:t>
            </a:r>
            <a:r>
              <a:rPr lang="en-US" sz="1800">
                <a:solidFill>
                  <a:srgbClr val="0000FF"/>
                </a:solidFill>
                <a:latin typeface="Play"/>
                <a:ea typeface="Play"/>
                <a:cs typeface="Play"/>
                <a:sym typeface="Play"/>
              </a:rPr>
              <a:t>performance</a:t>
            </a:r>
            <a:r>
              <a:rPr lang="en-US" sz="1800">
                <a:solidFill>
                  <a:srgbClr val="0000FF"/>
                </a:solidFill>
                <a:latin typeface="Play"/>
                <a:ea typeface="Play"/>
                <a:cs typeface="Play"/>
                <a:sym typeface="Play"/>
              </a:rPr>
              <a:t> degradation</a:t>
            </a:r>
            <a:endParaRPr sz="1800">
              <a:solidFill>
                <a:srgbClr val="0000FF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Elaboration of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CXL infrastructure architecture capable of </a:t>
            </a:r>
            <a:r>
              <a:rPr lang="en-US" sz="18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decreasing TCO cost</a:t>
            </a:r>
            <a:endParaRPr sz="1800">
              <a:solidFill>
                <a:srgbClr val="FF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f45acf5bf_0_0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g2ff45acf5bf_0_0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Potential target use-cases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ff45acf5bf_0_0"/>
          <p:cNvSpPr txBox="1"/>
          <p:nvPr/>
        </p:nvSpPr>
        <p:spPr>
          <a:xfrm>
            <a:off x="709014" y="6525222"/>
            <a:ext cx="10524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D577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9" name="Google Shape;109;g2ff45acf5bf_0_0"/>
          <p:cNvSpPr txBox="1"/>
          <p:nvPr/>
        </p:nvSpPr>
        <p:spPr>
          <a:xfrm>
            <a:off x="367525" y="751325"/>
            <a:ext cx="5257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Huge relational and NoSQL databases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In-memory database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Social networks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●"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AI/ML workloads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10" name="Google Shape;110;g2ff45acf5b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00" y="2664824"/>
            <a:ext cx="7196677" cy="33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ff45acf5b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9003" y="2167324"/>
            <a:ext cx="3255075" cy="40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ff45acf5bf_0_0"/>
          <p:cNvSpPr/>
          <p:nvPr/>
        </p:nvSpPr>
        <p:spPr>
          <a:xfrm rot="3243">
            <a:off x="7709111" y="4031337"/>
            <a:ext cx="954000" cy="2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dadfffe0e_0_17"/>
          <p:cNvSpPr/>
          <p:nvPr/>
        </p:nvSpPr>
        <p:spPr>
          <a:xfrm>
            <a:off x="2563600" y="5435225"/>
            <a:ext cx="6836400" cy="685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8" name="Google Shape;118;g2edadfffe0e_0_17"/>
          <p:cNvSpPr/>
          <p:nvPr/>
        </p:nvSpPr>
        <p:spPr>
          <a:xfrm>
            <a:off x="2379763" y="1331450"/>
            <a:ext cx="7273476" cy="2036988"/>
          </a:xfrm>
          <a:prstGeom prst="cloud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9" name="Google Shape;119;g2edadfffe0e_0_17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g2edadfffe0e_0_17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Target use-cases emulation problem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edadfffe0e_0_17"/>
          <p:cNvSpPr txBox="1"/>
          <p:nvPr/>
        </p:nvSpPr>
        <p:spPr>
          <a:xfrm>
            <a:off x="3350825" y="2005850"/>
            <a:ext cx="715500" cy="33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Thread 1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2" name="Google Shape;122;g2edadfffe0e_0_17"/>
          <p:cNvSpPr txBox="1"/>
          <p:nvPr/>
        </p:nvSpPr>
        <p:spPr>
          <a:xfrm>
            <a:off x="4432350" y="2010500"/>
            <a:ext cx="715500" cy="33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Thread 2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3" name="Google Shape;123;g2edadfffe0e_0_17"/>
          <p:cNvSpPr txBox="1"/>
          <p:nvPr/>
        </p:nvSpPr>
        <p:spPr>
          <a:xfrm>
            <a:off x="7757450" y="2005850"/>
            <a:ext cx="715500" cy="33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Thread n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4" name="Google Shape;124;g2edadfffe0e_0_17"/>
          <p:cNvSpPr txBox="1"/>
          <p:nvPr/>
        </p:nvSpPr>
        <p:spPr>
          <a:xfrm>
            <a:off x="6348275" y="1852700"/>
            <a:ext cx="39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5" name="Google Shape;125;g2edadfffe0e_0_17"/>
          <p:cNvSpPr/>
          <p:nvPr/>
        </p:nvSpPr>
        <p:spPr>
          <a:xfrm>
            <a:off x="2553675" y="4570750"/>
            <a:ext cx="7353000" cy="745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26" name="Google Shape;126;g2edadfffe0e_0_17"/>
          <p:cNvCxnSpPr/>
          <p:nvPr/>
        </p:nvCxnSpPr>
        <p:spPr>
          <a:xfrm flipH="1" rot="10800000">
            <a:off x="2023675" y="5623825"/>
            <a:ext cx="87480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g2edadfffe0e_0_17"/>
          <p:cNvSpPr txBox="1"/>
          <p:nvPr/>
        </p:nvSpPr>
        <p:spPr>
          <a:xfrm>
            <a:off x="10840625" y="5427175"/>
            <a:ext cx="6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Time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8" name="Google Shape;128;g2edadfffe0e_0_17"/>
          <p:cNvSpPr txBox="1"/>
          <p:nvPr/>
        </p:nvSpPr>
        <p:spPr>
          <a:xfrm>
            <a:off x="5653800" y="4743250"/>
            <a:ext cx="8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29" name="Google Shape;129;g2edadfffe0e_0_17"/>
          <p:cNvCxnSpPr/>
          <p:nvPr/>
        </p:nvCxnSpPr>
        <p:spPr>
          <a:xfrm>
            <a:off x="3468075" y="2371400"/>
            <a:ext cx="0" cy="324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0" name="Google Shape;130;g2edadfffe0e_0_17"/>
          <p:cNvSpPr txBox="1"/>
          <p:nvPr/>
        </p:nvSpPr>
        <p:spPr>
          <a:xfrm>
            <a:off x="3093500" y="563715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Allocate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31" name="Google Shape;131;g2edadfffe0e_0_17"/>
          <p:cNvCxnSpPr/>
          <p:nvPr/>
        </p:nvCxnSpPr>
        <p:spPr>
          <a:xfrm>
            <a:off x="3925275" y="2371400"/>
            <a:ext cx="0" cy="324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2" name="Google Shape;132;g2edadfffe0e_0_17"/>
          <p:cNvSpPr txBox="1"/>
          <p:nvPr/>
        </p:nvSpPr>
        <p:spPr>
          <a:xfrm>
            <a:off x="3655425" y="5560200"/>
            <a:ext cx="53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Read/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write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33" name="Google Shape;133;g2edadfffe0e_0_17"/>
          <p:cNvCxnSpPr/>
          <p:nvPr/>
        </p:nvCxnSpPr>
        <p:spPr>
          <a:xfrm>
            <a:off x="4534875" y="2371400"/>
            <a:ext cx="0" cy="324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g2edadfffe0e_0_17"/>
          <p:cNvCxnSpPr/>
          <p:nvPr/>
        </p:nvCxnSpPr>
        <p:spPr>
          <a:xfrm>
            <a:off x="4992075" y="2371400"/>
            <a:ext cx="0" cy="324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5" name="Google Shape;135;g2edadfffe0e_0_17"/>
          <p:cNvSpPr txBox="1"/>
          <p:nvPr/>
        </p:nvSpPr>
        <p:spPr>
          <a:xfrm>
            <a:off x="4764975" y="5639600"/>
            <a:ext cx="45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Free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36" name="Google Shape;136;g2edadfffe0e_0_17"/>
          <p:cNvSpPr txBox="1"/>
          <p:nvPr/>
        </p:nvSpPr>
        <p:spPr>
          <a:xfrm>
            <a:off x="4177125" y="56396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Allocate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37" name="Google Shape;137;g2edadfffe0e_0_17"/>
          <p:cNvCxnSpPr/>
          <p:nvPr/>
        </p:nvCxnSpPr>
        <p:spPr>
          <a:xfrm>
            <a:off x="7887675" y="2371400"/>
            <a:ext cx="0" cy="324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g2edadfffe0e_0_17"/>
          <p:cNvCxnSpPr/>
          <p:nvPr/>
        </p:nvCxnSpPr>
        <p:spPr>
          <a:xfrm>
            <a:off x="8344875" y="2371400"/>
            <a:ext cx="0" cy="324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9" name="Google Shape;139;g2edadfffe0e_0_17"/>
          <p:cNvSpPr txBox="1"/>
          <p:nvPr/>
        </p:nvSpPr>
        <p:spPr>
          <a:xfrm>
            <a:off x="7646500" y="5617400"/>
            <a:ext cx="53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Read/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write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0" name="Google Shape;140;g2edadfffe0e_0_17"/>
          <p:cNvSpPr txBox="1"/>
          <p:nvPr/>
        </p:nvSpPr>
        <p:spPr>
          <a:xfrm>
            <a:off x="8117775" y="5694350"/>
            <a:ext cx="45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Free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1" name="Google Shape;141;g2edadfffe0e_0_17"/>
          <p:cNvSpPr txBox="1"/>
          <p:nvPr/>
        </p:nvSpPr>
        <p:spPr>
          <a:xfrm>
            <a:off x="333925" y="5827375"/>
            <a:ext cx="180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access pattern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42" name="Google Shape;142;g2edadfffe0e_0_17"/>
          <p:cNvCxnSpPr>
            <a:stCxn id="141" idx="3"/>
            <a:endCxn id="117" idx="2"/>
          </p:cNvCxnSpPr>
          <p:nvPr/>
        </p:nvCxnSpPr>
        <p:spPr>
          <a:xfrm flipH="1" rot="10800000">
            <a:off x="2137525" y="5778025"/>
            <a:ext cx="426000" cy="234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f45acf5bf_0_16"/>
          <p:cNvSpPr/>
          <p:nvPr/>
        </p:nvSpPr>
        <p:spPr>
          <a:xfrm>
            <a:off x="6934150" y="1185675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8" name="Google Shape;148;g2ff45acf5bf_0_16"/>
          <p:cNvSpPr/>
          <p:nvPr/>
        </p:nvSpPr>
        <p:spPr>
          <a:xfrm>
            <a:off x="4437225" y="5677950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9" name="Google Shape;149;g2ff45acf5bf_0_16"/>
          <p:cNvSpPr/>
          <p:nvPr/>
        </p:nvSpPr>
        <p:spPr>
          <a:xfrm>
            <a:off x="8544400" y="3012225"/>
            <a:ext cx="2803800" cy="1260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0" name="Google Shape;150;g2ff45acf5bf_0_16"/>
          <p:cNvSpPr/>
          <p:nvPr/>
        </p:nvSpPr>
        <p:spPr>
          <a:xfrm>
            <a:off x="5493075" y="3399075"/>
            <a:ext cx="539700" cy="486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1" name="Google Shape;151;g2ff45acf5bf_0_16"/>
          <p:cNvSpPr/>
          <p:nvPr/>
        </p:nvSpPr>
        <p:spPr>
          <a:xfrm>
            <a:off x="3462750" y="1185675"/>
            <a:ext cx="28038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2" name="Google Shape;152;g2ff45acf5bf_0_16"/>
          <p:cNvSpPr/>
          <p:nvPr/>
        </p:nvSpPr>
        <p:spPr>
          <a:xfrm>
            <a:off x="533075" y="4482975"/>
            <a:ext cx="3428100" cy="1361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3" name="Google Shape;153;g2ff45acf5bf_0_16"/>
          <p:cNvSpPr/>
          <p:nvPr/>
        </p:nvSpPr>
        <p:spPr>
          <a:xfrm>
            <a:off x="2444275" y="4948975"/>
            <a:ext cx="1341300" cy="365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4" name="Google Shape;154;g2ff45acf5bf_0_16"/>
          <p:cNvSpPr/>
          <p:nvPr/>
        </p:nvSpPr>
        <p:spPr>
          <a:xfrm>
            <a:off x="1049850" y="5269425"/>
            <a:ext cx="1341300" cy="365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5" name="Google Shape;155;g2ff45acf5bf_0_16"/>
          <p:cNvSpPr/>
          <p:nvPr/>
        </p:nvSpPr>
        <p:spPr>
          <a:xfrm>
            <a:off x="1049850" y="4681825"/>
            <a:ext cx="1341300" cy="365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6" name="Google Shape;156;g2ff45acf5bf_0_16"/>
          <p:cNvSpPr/>
          <p:nvPr/>
        </p:nvSpPr>
        <p:spPr>
          <a:xfrm>
            <a:off x="1202250" y="1689350"/>
            <a:ext cx="13413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7" name="Google Shape;157;g2ff45acf5bf_0_16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g2ff45acf5bf_0_16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Memory access patterns emulation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ff45acf5bf_0_16"/>
          <p:cNvSpPr txBox="1"/>
          <p:nvPr/>
        </p:nvSpPr>
        <p:spPr>
          <a:xfrm>
            <a:off x="1202250" y="1728200"/>
            <a:ext cx="134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Threads number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0" name="Google Shape;160;g2ff45acf5bf_0_16"/>
          <p:cNvSpPr/>
          <p:nvPr/>
        </p:nvSpPr>
        <p:spPr>
          <a:xfrm>
            <a:off x="452050" y="3419025"/>
            <a:ext cx="1887900" cy="447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1" name="Google Shape;161;g2ff45acf5bf_0_16"/>
          <p:cNvSpPr txBox="1"/>
          <p:nvPr/>
        </p:nvSpPr>
        <p:spPr>
          <a:xfrm>
            <a:off x="571300" y="3457875"/>
            <a:ext cx="164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Allocation/Free size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2" name="Google Shape;162;g2ff45acf5bf_0_16"/>
          <p:cNvSpPr txBox="1"/>
          <p:nvPr/>
        </p:nvSpPr>
        <p:spPr>
          <a:xfrm>
            <a:off x="1283250" y="4679725"/>
            <a:ext cx="8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Read size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3" name="Google Shape;163;g2ff45acf5bf_0_16"/>
          <p:cNvSpPr txBox="1"/>
          <p:nvPr/>
        </p:nvSpPr>
        <p:spPr>
          <a:xfrm>
            <a:off x="1283250" y="5267325"/>
            <a:ext cx="8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Write size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4" name="Google Shape;164;g2ff45acf5bf_0_16"/>
          <p:cNvSpPr txBox="1"/>
          <p:nvPr/>
        </p:nvSpPr>
        <p:spPr>
          <a:xfrm>
            <a:off x="2616475" y="4946875"/>
            <a:ext cx="9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Access size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5" name="Google Shape;165;g2ff45acf5bf_0_16"/>
          <p:cNvSpPr txBox="1"/>
          <p:nvPr/>
        </p:nvSpPr>
        <p:spPr>
          <a:xfrm>
            <a:off x="3715375" y="1224525"/>
            <a:ext cx="232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Time gap between operations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6" name="Google Shape;166;g2ff45acf5bf_0_16"/>
          <p:cNvSpPr/>
          <p:nvPr/>
        </p:nvSpPr>
        <p:spPr>
          <a:xfrm>
            <a:off x="5534325" y="3457875"/>
            <a:ext cx="457200" cy="369300"/>
          </a:xfrm>
          <a:prstGeom prst="mathPlus">
            <a:avLst>
              <a:gd fmla="val 23520" name="adj1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7" name="Google Shape;167;g2ff45acf5bf_0_16"/>
          <p:cNvSpPr txBox="1"/>
          <p:nvPr/>
        </p:nvSpPr>
        <p:spPr>
          <a:xfrm>
            <a:off x="9032200" y="3457875"/>
            <a:ext cx="18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access pattern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8" name="Google Shape;168;g2ff45acf5bf_0_16"/>
          <p:cNvSpPr txBox="1"/>
          <p:nvPr/>
        </p:nvSpPr>
        <p:spPr>
          <a:xfrm>
            <a:off x="4969725" y="5716800"/>
            <a:ext cx="173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type selection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9" name="Google Shape;169;g2ff45acf5bf_0_16"/>
          <p:cNvSpPr txBox="1"/>
          <p:nvPr/>
        </p:nvSpPr>
        <p:spPr>
          <a:xfrm>
            <a:off x="7362750" y="1224525"/>
            <a:ext cx="217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Allocated memory migration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0" name="Google Shape;170;g2ff45acf5bf_0_16"/>
          <p:cNvSpPr/>
          <p:nvPr/>
        </p:nvSpPr>
        <p:spPr>
          <a:xfrm rot="1404108">
            <a:off x="2350297" y="2630603"/>
            <a:ext cx="3265296" cy="2778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1" name="Google Shape;171;g2ff45acf5bf_0_16"/>
          <p:cNvSpPr/>
          <p:nvPr/>
        </p:nvSpPr>
        <p:spPr>
          <a:xfrm rot="-707">
            <a:off x="2482350" y="3516383"/>
            <a:ext cx="2916300" cy="27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2" name="Google Shape;172;g2ff45acf5bf_0_16"/>
          <p:cNvSpPr/>
          <p:nvPr/>
        </p:nvSpPr>
        <p:spPr>
          <a:xfrm rot="4682569">
            <a:off x="4732687" y="2381586"/>
            <a:ext cx="1640597" cy="2781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3" name="Google Shape;173;g2ff45acf5bf_0_16"/>
          <p:cNvSpPr/>
          <p:nvPr/>
        </p:nvSpPr>
        <p:spPr>
          <a:xfrm rot="7784868">
            <a:off x="5591251" y="2453561"/>
            <a:ext cx="2247855" cy="2777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4" name="Google Shape;174;g2ff45acf5bf_0_16"/>
          <p:cNvSpPr/>
          <p:nvPr/>
        </p:nvSpPr>
        <p:spPr>
          <a:xfrm rot="-2002406">
            <a:off x="3811805" y="4240843"/>
            <a:ext cx="1882043" cy="2779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5" name="Google Shape;175;g2ff45acf5bf_0_16"/>
          <p:cNvSpPr/>
          <p:nvPr/>
        </p:nvSpPr>
        <p:spPr>
          <a:xfrm rot="-5400622">
            <a:off x="4972380" y="4613657"/>
            <a:ext cx="1658400" cy="27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6" name="Google Shape;176;g2ff45acf5bf_0_16"/>
          <p:cNvSpPr/>
          <p:nvPr/>
        </p:nvSpPr>
        <p:spPr>
          <a:xfrm rot="-440">
            <a:off x="6116786" y="3535849"/>
            <a:ext cx="2343600" cy="27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f6f87b11c_0_58"/>
          <p:cNvSpPr/>
          <p:nvPr/>
        </p:nvSpPr>
        <p:spPr>
          <a:xfrm>
            <a:off x="1599775" y="3925250"/>
            <a:ext cx="7155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2" name="Google Shape;182;g2ef6f87b11c_0_58"/>
          <p:cNvSpPr/>
          <p:nvPr/>
        </p:nvSpPr>
        <p:spPr>
          <a:xfrm>
            <a:off x="2742775" y="2629850"/>
            <a:ext cx="12816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3" name="Google Shape;183;g2ef6f87b11c_0_58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g2ef6f87b11c_0_58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Optimization problem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g2ef6f87b11c_0_58"/>
          <p:cNvCxnSpPr/>
          <p:nvPr/>
        </p:nvCxnSpPr>
        <p:spPr>
          <a:xfrm>
            <a:off x="1185625" y="3486075"/>
            <a:ext cx="10048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g2ef6f87b11c_0_58"/>
          <p:cNvSpPr txBox="1"/>
          <p:nvPr/>
        </p:nvSpPr>
        <p:spPr>
          <a:xfrm>
            <a:off x="11221525" y="3285975"/>
            <a:ext cx="6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Time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7" name="Google Shape;187;g2ef6f87b11c_0_58"/>
          <p:cNvSpPr txBox="1"/>
          <p:nvPr/>
        </p:nvSpPr>
        <p:spPr>
          <a:xfrm>
            <a:off x="1768700" y="26994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1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8" name="Google Shape;188;g2ef6f87b11c_0_58"/>
          <p:cNvSpPr/>
          <p:nvPr/>
        </p:nvSpPr>
        <p:spPr>
          <a:xfrm>
            <a:off x="1599775" y="2629850"/>
            <a:ext cx="10434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9" name="Google Shape;189;g2ef6f87b11c_0_58"/>
          <p:cNvSpPr txBox="1"/>
          <p:nvPr/>
        </p:nvSpPr>
        <p:spPr>
          <a:xfrm>
            <a:off x="3025825" y="26994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2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0" name="Google Shape;190;g2ef6f87b11c_0_58"/>
          <p:cNvSpPr txBox="1"/>
          <p:nvPr/>
        </p:nvSpPr>
        <p:spPr>
          <a:xfrm>
            <a:off x="4283300" y="26994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1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1" name="Google Shape;191;g2ef6f87b11c_0_58"/>
          <p:cNvSpPr/>
          <p:nvPr/>
        </p:nvSpPr>
        <p:spPr>
          <a:xfrm>
            <a:off x="4114375" y="2629850"/>
            <a:ext cx="10434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2" name="Google Shape;192;g2ef6f87b11c_0_58"/>
          <p:cNvSpPr/>
          <p:nvPr/>
        </p:nvSpPr>
        <p:spPr>
          <a:xfrm>
            <a:off x="5257375" y="2629850"/>
            <a:ext cx="12816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3" name="Google Shape;193;g2ef6f87b11c_0_58"/>
          <p:cNvSpPr txBox="1"/>
          <p:nvPr/>
        </p:nvSpPr>
        <p:spPr>
          <a:xfrm>
            <a:off x="5540425" y="26994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2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4" name="Google Shape;194;g2ef6f87b11c_0_58"/>
          <p:cNvSpPr/>
          <p:nvPr/>
        </p:nvSpPr>
        <p:spPr>
          <a:xfrm>
            <a:off x="8457775" y="2629850"/>
            <a:ext cx="20616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5" name="Google Shape;195;g2ef6f87b11c_0_58"/>
          <p:cNvSpPr txBox="1"/>
          <p:nvPr/>
        </p:nvSpPr>
        <p:spPr>
          <a:xfrm>
            <a:off x="9198025" y="26994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n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6" name="Google Shape;196;g2ef6f87b11c_0_58"/>
          <p:cNvSpPr txBox="1"/>
          <p:nvPr/>
        </p:nvSpPr>
        <p:spPr>
          <a:xfrm>
            <a:off x="7338925" y="2699400"/>
            <a:ext cx="31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97" name="Google Shape;197;g2ef6f87b11c_0_58"/>
          <p:cNvCxnSpPr/>
          <p:nvPr/>
        </p:nvCxnSpPr>
        <p:spPr>
          <a:xfrm>
            <a:off x="15799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g2ef6f87b11c_0_58"/>
          <p:cNvCxnSpPr/>
          <p:nvPr/>
        </p:nvCxnSpPr>
        <p:spPr>
          <a:xfrm>
            <a:off x="19128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g2ef6f87b11c_0_58"/>
          <p:cNvCxnSpPr/>
          <p:nvPr/>
        </p:nvCxnSpPr>
        <p:spPr>
          <a:xfrm>
            <a:off x="22491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g2ef6f87b11c_0_58"/>
          <p:cNvCxnSpPr/>
          <p:nvPr/>
        </p:nvCxnSpPr>
        <p:spPr>
          <a:xfrm>
            <a:off x="26467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g2ef6f87b11c_0_58"/>
          <p:cNvCxnSpPr/>
          <p:nvPr/>
        </p:nvCxnSpPr>
        <p:spPr>
          <a:xfrm>
            <a:off x="29796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g2ef6f87b11c_0_58"/>
          <p:cNvCxnSpPr/>
          <p:nvPr/>
        </p:nvCxnSpPr>
        <p:spPr>
          <a:xfrm>
            <a:off x="33159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g2ef6f87b11c_0_58"/>
          <p:cNvCxnSpPr/>
          <p:nvPr/>
        </p:nvCxnSpPr>
        <p:spPr>
          <a:xfrm>
            <a:off x="37135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g2ef6f87b11c_0_58"/>
          <p:cNvCxnSpPr/>
          <p:nvPr/>
        </p:nvCxnSpPr>
        <p:spPr>
          <a:xfrm>
            <a:off x="40464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g2ef6f87b11c_0_58"/>
          <p:cNvCxnSpPr/>
          <p:nvPr/>
        </p:nvCxnSpPr>
        <p:spPr>
          <a:xfrm>
            <a:off x="43827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g2ef6f87b11c_0_58"/>
          <p:cNvCxnSpPr/>
          <p:nvPr/>
        </p:nvCxnSpPr>
        <p:spPr>
          <a:xfrm>
            <a:off x="47803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g2ef6f87b11c_0_58"/>
          <p:cNvCxnSpPr/>
          <p:nvPr/>
        </p:nvCxnSpPr>
        <p:spPr>
          <a:xfrm>
            <a:off x="51132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g2ef6f87b11c_0_58"/>
          <p:cNvCxnSpPr/>
          <p:nvPr/>
        </p:nvCxnSpPr>
        <p:spPr>
          <a:xfrm>
            <a:off x="54495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g2ef6f87b11c_0_58"/>
          <p:cNvCxnSpPr/>
          <p:nvPr/>
        </p:nvCxnSpPr>
        <p:spPr>
          <a:xfrm>
            <a:off x="57709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g2ef6f87b11c_0_58"/>
          <p:cNvCxnSpPr/>
          <p:nvPr/>
        </p:nvCxnSpPr>
        <p:spPr>
          <a:xfrm>
            <a:off x="61038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g2ef6f87b11c_0_58"/>
          <p:cNvCxnSpPr/>
          <p:nvPr/>
        </p:nvCxnSpPr>
        <p:spPr>
          <a:xfrm>
            <a:off x="64401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g2ef6f87b11c_0_58"/>
          <p:cNvCxnSpPr/>
          <p:nvPr/>
        </p:nvCxnSpPr>
        <p:spPr>
          <a:xfrm>
            <a:off x="68377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g2ef6f87b11c_0_58"/>
          <p:cNvCxnSpPr/>
          <p:nvPr/>
        </p:nvCxnSpPr>
        <p:spPr>
          <a:xfrm>
            <a:off x="71706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g2ef6f87b11c_0_58"/>
          <p:cNvCxnSpPr/>
          <p:nvPr/>
        </p:nvCxnSpPr>
        <p:spPr>
          <a:xfrm>
            <a:off x="75069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g2ef6f87b11c_0_58"/>
          <p:cNvCxnSpPr/>
          <p:nvPr/>
        </p:nvCxnSpPr>
        <p:spPr>
          <a:xfrm>
            <a:off x="78283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g2ef6f87b11c_0_58"/>
          <p:cNvCxnSpPr/>
          <p:nvPr/>
        </p:nvCxnSpPr>
        <p:spPr>
          <a:xfrm>
            <a:off x="81612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g2ef6f87b11c_0_58"/>
          <p:cNvCxnSpPr/>
          <p:nvPr/>
        </p:nvCxnSpPr>
        <p:spPr>
          <a:xfrm>
            <a:off x="84975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g2ef6f87b11c_0_58"/>
          <p:cNvCxnSpPr/>
          <p:nvPr/>
        </p:nvCxnSpPr>
        <p:spPr>
          <a:xfrm>
            <a:off x="88951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g2ef6f87b11c_0_58"/>
          <p:cNvCxnSpPr/>
          <p:nvPr/>
        </p:nvCxnSpPr>
        <p:spPr>
          <a:xfrm>
            <a:off x="92280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g2ef6f87b11c_0_58"/>
          <p:cNvCxnSpPr/>
          <p:nvPr/>
        </p:nvCxnSpPr>
        <p:spPr>
          <a:xfrm>
            <a:off x="95643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g2ef6f87b11c_0_58"/>
          <p:cNvCxnSpPr/>
          <p:nvPr/>
        </p:nvCxnSpPr>
        <p:spPr>
          <a:xfrm>
            <a:off x="98691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g2ef6f87b11c_0_58"/>
          <p:cNvCxnSpPr/>
          <p:nvPr/>
        </p:nvCxnSpPr>
        <p:spPr>
          <a:xfrm>
            <a:off x="102667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g2ef6f87b11c_0_58"/>
          <p:cNvCxnSpPr/>
          <p:nvPr/>
        </p:nvCxnSpPr>
        <p:spPr>
          <a:xfrm>
            <a:off x="10599600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g2ef6f87b11c_0_58"/>
          <p:cNvCxnSpPr/>
          <p:nvPr/>
        </p:nvCxnSpPr>
        <p:spPr>
          <a:xfrm>
            <a:off x="10935975" y="3381675"/>
            <a:ext cx="0" cy="248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g2ef6f87b11c_0_58"/>
          <p:cNvSpPr/>
          <p:nvPr/>
        </p:nvSpPr>
        <p:spPr>
          <a:xfrm rot="5400000">
            <a:off x="5996600" y="-2137975"/>
            <a:ext cx="159000" cy="8992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6" name="Google Shape;226;g2ef6f87b11c_0_58"/>
          <p:cNvSpPr txBox="1"/>
          <p:nvPr/>
        </p:nvSpPr>
        <p:spPr>
          <a:xfrm>
            <a:off x="3741925" y="1781900"/>
            <a:ext cx="431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Application memory access pattern (not optimized)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7" name="Google Shape;227;g2ef6f87b11c_0_58"/>
          <p:cNvSpPr txBox="1"/>
          <p:nvPr/>
        </p:nvSpPr>
        <p:spPr>
          <a:xfrm>
            <a:off x="1616300" y="39948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1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8" name="Google Shape;228;g2ef6f87b11c_0_58"/>
          <p:cNvSpPr/>
          <p:nvPr/>
        </p:nvSpPr>
        <p:spPr>
          <a:xfrm>
            <a:off x="2437975" y="3925250"/>
            <a:ext cx="7701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9" name="Google Shape;229;g2ef6f87b11c_0_58"/>
          <p:cNvSpPr txBox="1"/>
          <p:nvPr/>
        </p:nvSpPr>
        <p:spPr>
          <a:xfrm>
            <a:off x="2492425" y="39948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2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0" name="Google Shape;230;g2ef6f87b11c_0_58"/>
          <p:cNvSpPr/>
          <p:nvPr/>
        </p:nvSpPr>
        <p:spPr>
          <a:xfrm>
            <a:off x="3352375" y="3925250"/>
            <a:ext cx="7155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1" name="Google Shape;231;g2ef6f87b11c_0_58"/>
          <p:cNvSpPr txBox="1"/>
          <p:nvPr/>
        </p:nvSpPr>
        <p:spPr>
          <a:xfrm>
            <a:off x="3368900" y="39948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1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2" name="Google Shape;232;g2ef6f87b11c_0_58"/>
          <p:cNvSpPr/>
          <p:nvPr/>
        </p:nvSpPr>
        <p:spPr>
          <a:xfrm>
            <a:off x="4190575" y="3925250"/>
            <a:ext cx="7701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3" name="Google Shape;233;g2ef6f87b11c_0_58"/>
          <p:cNvSpPr txBox="1"/>
          <p:nvPr/>
        </p:nvSpPr>
        <p:spPr>
          <a:xfrm>
            <a:off x="4245025" y="39948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2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4" name="Google Shape;234;g2ef6f87b11c_0_58"/>
          <p:cNvSpPr/>
          <p:nvPr/>
        </p:nvSpPr>
        <p:spPr>
          <a:xfrm>
            <a:off x="6476575" y="3925250"/>
            <a:ext cx="1351800" cy="477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5" name="Google Shape;235;g2ef6f87b11c_0_58"/>
          <p:cNvSpPr txBox="1"/>
          <p:nvPr/>
        </p:nvSpPr>
        <p:spPr>
          <a:xfrm>
            <a:off x="6835825" y="3994800"/>
            <a:ext cx="71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n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6" name="Google Shape;236;g2ef6f87b11c_0_58"/>
          <p:cNvSpPr txBox="1"/>
          <p:nvPr/>
        </p:nvSpPr>
        <p:spPr>
          <a:xfrm>
            <a:off x="5559100" y="3973650"/>
            <a:ext cx="31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 sz="1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7" name="Google Shape;237;g2ef6f87b11c_0_58"/>
          <p:cNvSpPr/>
          <p:nvPr/>
        </p:nvSpPr>
        <p:spPr>
          <a:xfrm rot="-5400000">
            <a:off x="4645250" y="1508575"/>
            <a:ext cx="159000" cy="6289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8" name="Google Shape;238;g2ef6f87b11c_0_58"/>
          <p:cNvSpPr txBox="1"/>
          <p:nvPr/>
        </p:nvSpPr>
        <p:spPr>
          <a:xfrm>
            <a:off x="2842225" y="4799925"/>
            <a:ext cx="39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Application memory access pattern (optimized)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9" name="Google Shape;239;g2ef6f87b11c_0_58"/>
          <p:cNvSpPr/>
          <p:nvPr/>
        </p:nvSpPr>
        <p:spPr>
          <a:xfrm>
            <a:off x="591725" y="2366625"/>
            <a:ext cx="318900" cy="2278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0" name="Google Shape;240;g2ef6f87b11c_0_58"/>
          <p:cNvSpPr txBox="1"/>
          <p:nvPr/>
        </p:nvSpPr>
        <p:spPr>
          <a:xfrm>
            <a:off x="199625" y="4645125"/>
            <a:ext cx="110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Optimization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faaa46ed5_0_0"/>
          <p:cNvSpPr/>
          <p:nvPr/>
        </p:nvSpPr>
        <p:spPr>
          <a:xfrm>
            <a:off x="2999625" y="2918075"/>
            <a:ext cx="943800" cy="92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6" name="Google Shape;246;g2efaaa46ed5_0_0"/>
          <p:cNvSpPr/>
          <p:nvPr/>
        </p:nvSpPr>
        <p:spPr>
          <a:xfrm>
            <a:off x="1674375" y="2918075"/>
            <a:ext cx="943800" cy="92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7" name="Google Shape;247;g2efaaa46ed5_0_0"/>
          <p:cNvSpPr/>
          <p:nvPr/>
        </p:nvSpPr>
        <p:spPr>
          <a:xfrm>
            <a:off x="6881650" y="5147400"/>
            <a:ext cx="1171500" cy="467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8" name="Google Shape;248;g2efaaa46ed5_0_0"/>
          <p:cNvSpPr/>
          <p:nvPr/>
        </p:nvSpPr>
        <p:spPr>
          <a:xfrm>
            <a:off x="7026450" y="4643525"/>
            <a:ext cx="785100" cy="369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9" name="Google Shape;249;g2efaaa46ed5_0_0"/>
          <p:cNvSpPr/>
          <p:nvPr/>
        </p:nvSpPr>
        <p:spPr>
          <a:xfrm>
            <a:off x="4240275" y="4514375"/>
            <a:ext cx="1520400" cy="12720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0" name="Google Shape;250;g2efaaa46ed5_0_0"/>
          <p:cNvSpPr/>
          <p:nvPr/>
        </p:nvSpPr>
        <p:spPr>
          <a:xfrm>
            <a:off x="2944875" y="4872850"/>
            <a:ext cx="1053300" cy="467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1" name="Google Shape;251;g2efaaa46ed5_0_0"/>
          <p:cNvSpPr/>
          <p:nvPr/>
        </p:nvSpPr>
        <p:spPr>
          <a:xfrm>
            <a:off x="1649475" y="4872850"/>
            <a:ext cx="1053300" cy="467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2" name="Google Shape;252;g2efaaa46ed5_0_0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g2efaaa46ed5_0_0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Optimization problem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efaaa46ed5_0_0"/>
          <p:cNvSpPr txBox="1"/>
          <p:nvPr/>
        </p:nvSpPr>
        <p:spPr>
          <a:xfrm>
            <a:off x="1689225" y="4921750"/>
            <a:ext cx="105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Local DRAM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5" name="Google Shape;255;g2efaaa46ed5_0_0"/>
          <p:cNvSpPr txBox="1"/>
          <p:nvPr/>
        </p:nvSpPr>
        <p:spPr>
          <a:xfrm>
            <a:off x="3060825" y="4921750"/>
            <a:ext cx="85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Local CXL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6" name="Google Shape;256;g2efaaa46ed5_0_0"/>
          <p:cNvSpPr txBox="1"/>
          <p:nvPr/>
        </p:nvSpPr>
        <p:spPr>
          <a:xfrm>
            <a:off x="4588050" y="4643525"/>
            <a:ext cx="78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Switch 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7" name="Google Shape;257;g2efaaa46ed5_0_0"/>
          <p:cNvSpPr/>
          <p:nvPr/>
        </p:nvSpPr>
        <p:spPr>
          <a:xfrm>
            <a:off x="4588050" y="4643525"/>
            <a:ext cx="785100" cy="369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8" name="Google Shape;258;g2efaaa46ed5_0_0"/>
          <p:cNvSpPr/>
          <p:nvPr/>
        </p:nvSpPr>
        <p:spPr>
          <a:xfrm>
            <a:off x="4443250" y="5147400"/>
            <a:ext cx="1171500" cy="467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9" name="Google Shape;259;g2efaaa46ed5_0_0"/>
          <p:cNvSpPr txBox="1"/>
          <p:nvPr/>
        </p:nvSpPr>
        <p:spPr>
          <a:xfrm>
            <a:off x="4443250" y="5196300"/>
            <a:ext cx="117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Remote</a:t>
            </a: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CXL 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0" name="Google Shape;260;g2efaaa46ed5_0_0"/>
          <p:cNvSpPr/>
          <p:nvPr/>
        </p:nvSpPr>
        <p:spPr>
          <a:xfrm>
            <a:off x="6678675" y="4514375"/>
            <a:ext cx="1520400" cy="12720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1" name="Google Shape;261;g2efaaa46ed5_0_0"/>
          <p:cNvSpPr txBox="1"/>
          <p:nvPr/>
        </p:nvSpPr>
        <p:spPr>
          <a:xfrm>
            <a:off x="7026450" y="4643525"/>
            <a:ext cx="78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Switch 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2" name="Google Shape;262;g2efaaa46ed5_0_0"/>
          <p:cNvSpPr txBox="1"/>
          <p:nvPr/>
        </p:nvSpPr>
        <p:spPr>
          <a:xfrm>
            <a:off x="6881650" y="5196300"/>
            <a:ext cx="117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Remote CXL 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3" name="Google Shape;263;g2efaaa46ed5_0_0"/>
          <p:cNvSpPr txBox="1"/>
          <p:nvPr/>
        </p:nvSpPr>
        <p:spPr>
          <a:xfrm>
            <a:off x="6084250" y="4906300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4" name="Google Shape;264;g2efaaa46ed5_0_0"/>
          <p:cNvSpPr txBox="1"/>
          <p:nvPr/>
        </p:nvSpPr>
        <p:spPr>
          <a:xfrm>
            <a:off x="8465600" y="4921750"/>
            <a:ext cx="152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Persistent</a:t>
            </a: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memory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5" name="Google Shape;265;g2efaaa46ed5_0_0"/>
          <p:cNvSpPr/>
          <p:nvPr/>
        </p:nvSpPr>
        <p:spPr>
          <a:xfrm>
            <a:off x="8465600" y="4829350"/>
            <a:ext cx="1520400" cy="5541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6" name="Google Shape;266;g2efaaa46ed5_0_0"/>
          <p:cNvSpPr txBox="1"/>
          <p:nvPr/>
        </p:nvSpPr>
        <p:spPr>
          <a:xfrm>
            <a:off x="1649475" y="2918075"/>
            <a:ext cx="99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1</a:t>
            </a:r>
            <a:b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Capacity 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Latency 1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7" name="Google Shape;267;g2efaaa46ed5_0_0"/>
          <p:cNvSpPr txBox="1"/>
          <p:nvPr/>
        </p:nvSpPr>
        <p:spPr>
          <a:xfrm>
            <a:off x="2974725" y="2918075"/>
            <a:ext cx="99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2</a:t>
            </a:r>
            <a:b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Capacity 2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Latency 2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8" name="Google Shape;268;g2efaaa46ed5_0_0"/>
          <p:cNvSpPr/>
          <p:nvPr/>
        </p:nvSpPr>
        <p:spPr>
          <a:xfrm>
            <a:off x="4528575" y="2918075"/>
            <a:ext cx="943800" cy="92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9" name="Google Shape;269;g2efaaa46ed5_0_0"/>
          <p:cNvSpPr txBox="1"/>
          <p:nvPr/>
        </p:nvSpPr>
        <p:spPr>
          <a:xfrm>
            <a:off x="4503675" y="2918075"/>
            <a:ext cx="99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3</a:t>
            </a:r>
            <a:b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Capacity 3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Latency 3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0" name="Google Shape;270;g2efaaa46ed5_0_0"/>
          <p:cNvSpPr/>
          <p:nvPr/>
        </p:nvSpPr>
        <p:spPr>
          <a:xfrm>
            <a:off x="8714625" y="2918075"/>
            <a:ext cx="943800" cy="92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1" name="Google Shape;271;g2efaaa46ed5_0_0"/>
          <p:cNvSpPr txBox="1"/>
          <p:nvPr/>
        </p:nvSpPr>
        <p:spPr>
          <a:xfrm>
            <a:off x="8689725" y="2918075"/>
            <a:ext cx="99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Memory n</a:t>
            </a:r>
            <a:b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Capacity 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Latency n</a:t>
            </a:r>
            <a:endParaRPr sz="12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2" name="Google Shape;272;g2efaaa46ed5_0_0"/>
          <p:cNvSpPr txBox="1"/>
          <p:nvPr/>
        </p:nvSpPr>
        <p:spPr>
          <a:xfrm>
            <a:off x="6917100" y="3179675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3" name="Google Shape;273;g2efaaa46ed5_0_0"/>
          <p:cNvSpPr/>
          <p:nvPr/>
        </p:nvSpPr>
        <p:spPr>
          <a:xfrm>
            <a:off x="1371225" y="4292550"/>
            <a:ext cx="9012300" cy="1738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4" name="Google Shape;274;g2efaaa46ed5_0_0"/>
          <p:cNvSpPr/>
          <p:nvPr/>
        </p:nvSpPr>
        <p:spPr>
          <a:xfrm>
            <a:off x="1371225" y="2768550"/>
            <a:ext cx="9012300" cy="12720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5" name="Google Shape;275;g2efaaa46ed5_0_0"/>
          <p:cNvSpPr txBox="1"/>
          <p:nvPr/>
        </p:nvSpPr>
        <p:spPr>
          <a:xfrm>
            <a:off x="2875875" y="1702400"/>
            <a:ext cx="75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{Capacity 1, …, 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Capacity n, Allocation policy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} = f{Access pattern, Latency 1, …, Latency n}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6" name="Google Shape;276;g2efaaa46ed5_0_0"/>
          <p:cNvSpPr txBox="1"/>
          <p:nvPr/>
        </p:nvSpPr>
        <p:spPr>
          <a:xfrm>
            <a:off x="5380575" y="867725"/>
            <a:ext cx="9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Y</a:t>
            </a: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= f(X)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7" name="Google Shape;277;g2efaaa46ed5_0_0"/>
          <p:cNvSpPr/>
          <p:nvPr/>
        </p:nvSpPr>
        <p:spPr>
          <a:xfrm rot="8710839">
            <a:off x="4523361" y="1354689"/>
            <a:ext cx="954131" cy="2749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8" name="Google Shape;278;g2efaaa46ed5_0_0"/>
          <p:cNvSpPr/>
          <p:nvPr/>
        </p:nvSpPr>
        <p:spPr>
          <a:xfrm rot="3240038">
            <a:off x="5972007" y="1428659"/>
            <a:ext cx="631873" cy="275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9" name="Google Shape;279;g2efaaa46ed5_0_0"/>
          <p:cNvSpPr/>
          <p:nvPr/>
        </p:nvSpPr>
        <p:spPr>
          <a:xfrm rot="5404856">
            <a:off x="5540200" y="2238946"/>
            <a:ext cx="424800" cy="2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dadfffe0e_0_37"/>
          <p:cNvSpPr txBox="1"/>
          <p:nvPr>
            <p:ph idx="12" type="sldNum"/>
          </p:nvPr>
        </p:nvSpPr>
        <p:spPr>
          <a:xfrm>
            <a:off x="11444747" y="6332538"/>
            <a:ext cx="53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g2edadfffe0e_0_37"/>
          <p:cNvSpPr txBox="1"/>
          <p:nvPr/>
        </p:nvSpPr>
        <p:spPr>
          <a:xfrm>
            <a:off x="367525" y="197225"/>
            <a:ext cx="1086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Optimization workflow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edadfffe0e_0_37"/>
          <p:cNvSpPr txBox="1"/>
          <p:nvPr/>
        </p:nvSpPr>
        <p:spPr>
          <a:xfrm>
            <a:off x="4610150" y="1162375"/>
            <a:ext cx="334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Monitoring memory access parameters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7" name="Google Shape;287;g2edadfffe0e_0_37"/>
          <p:cNvSpPr txBox="1"/>
          <p:nvPr/>
        </p:nvSpPr>
        <p:spPr>
          <a:xfrm>
            <a:off x="4318400" y="1592625"/>
            <a:ext cx="39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Repeatable memory access patterns detection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8" name="Google Shape;288;g2edadfffe0e_0_37"/>
          <p:cNvSpPr txBox="1"/>
          <p:nvPr/>
        </p:nvSpPr>
        <p:spPr>
          <a:xfrm>
            <a:off x="3774500" y="2070275"/>
            <a:ext cx="50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emory access patterns classification (frequency + duration)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9" name="Google Shape;289;g2edadfffe0e_0_37"/>
          <p:cNvSpPr txBox="1"/>
          <p:nvPr/>
        </p:nvSpPr>
        <p:spPr>
          <a:xfrm>
            <a:off x="3774500" y="2528000"/>
            <a:ext cx="486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Select (prioritize) memory access patterns for optimization 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0" name="Google Shape;290;g2edadfffe0e_0_37"/>
          <p:cNvSpPr txBox="1"/>
          <p:nvPr/>
        </p:nvSpPr>
        <p:spPr>
          <a:xfrm>
            <a:off x="3897350" y="3006200"/>
            <a:ext cx="47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Pattern analysis and detection of area(s) for optimization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1" name="Google Shape;291;g2edadfffe0e_0_37"/>
          <p:cNvSpPr txBox="1"/>
          <p:nvPr/>
        </p:nvSpPr>
        <p:spPr>
          <a:xfrm>
            <a:off x="3390500" y="3477475"/>
            <a:ext cx="57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Simulation of memory accesses distribution on various memory types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2" name="Google Shape;292;g2edadfffe0e_0_37"/>
          <p:cNvSpPr txBox="1"/>
          <p:nvPr/>
        </p:nvSpPr>
        <p:spPr>
          <a:xfrm>
            <a:off x="5179100" y="3929675"/>
            <a:ext cx="22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Best outcome searching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3" name="Google Shape;293;g2edadfffe0e_0_37"/>
          <p:cNvSpPr txBox="1"/>
          <p:nvPr/>
        </p:nvSpPr>
        <p:spPr>
          <a:xfrm>
            <a:off x="3605600" y="4406050"/>
            <a:ext cx="53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Interpretation and 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feasibility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analysis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of the found best outcome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4" name="Google Shape;294;g2edadfffe0e_0_37"/>
          <p:cNvSpPr txBox="1"/>
          <p:nvPr/>
        </p:nvSpPr>
        <p:spPr>
          <a:xfrm>
            <a:off x="3276200" y="4958650"/>
            <a:ext cx="60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Elaboration 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allocation</a:t>
            </a: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and memory migration policy among memory tiers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5" name="Google Shape;295;g2edadfffe0e_0_37"/>
          <p:cNvSpPr txBox="1"/>
          <p:nvPr/>
        </p:nvSpPr>
        <p:spPr>
          <a:xfrm>
            <a:off x="5099600" y="5459625"/>
            <a:ext cx="23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Testing optimization policy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6" name="Google Shape;296;g2edadfffe0e_0_37"/>
          <p:cNvSpPr/>
          <p:nvPr/>
        </p:nvSpPr>
        <p:spPr>
          <a:xfrm>
            <a:off x="6194000" y="1485925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7" name="Google Shape;297;g2edadfffe0e_0_37"/>
          <p:cNvSpPr/>
          <p:nvPr/>
        </p:nvSpPr>
        <p:spPr>
          <a:xfrm>
            <a:off x="6194000" y="1930500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8" name="Google Shape;298;g2edadfffe0e_0_37"/>
          <p:cNvSpPr/>
          <p:nvPr/>
        </p:nvSpPr>
        <p:spPr>
          <a:xfrm>
            <a:off x="6194000" y="2380388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9" name="Google Shape;299;g2edadfffe0e_0_37"/>
          <p:cNvSpPr/>
          <p:nvPr/>
        </p:nvSpPr>
        <p:spPr>
          <a:xfrm>
            <a:off x="6194000" y="2874275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0" name="Google Shape;300;g2edadfffe0e_0_37"/>
          <p:cNvSpPr/>
          <p:nvPr/>
        </p:nvSpPr>
        <p:spPr>
          <a:xfrm>
            <a:off x="6194000" y="3314725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1" name="Google Shape;301;g2edadfffe0e_0_37"/>
          <p:cNvSpPr/>
          <p:nvPr/>
        </p:nvSpPr>
        <p:spPr>
          <a:xfrm>
            <a:off x="6194000" y="3782975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2" name="Google Shape;302;g2edadfffe0e_0_37"/>
          <p:cNvSpPr/>
          <p:nvPr/>
        </p:nvSpPr>
        <p:spPr>
          <a:xfrm>
            <a:off x="6194000" y="4241388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3" name="Google Shape;303;g2edadfffe0e_0_37"/>
          <p:cNvSpPr/>
          <p:nvPr/>
        </p:nvSpPr>
        <p:spPr>
          <a:xfrm>
            <a:off x="6194000" y="4762525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4" name="Google Shape;304;g2edadfffe0e_0_37"/>
          <p:cNvSpPr/>
          <p:nvPr/>
        </p:nvSpPr>
        <p:spPr>
          <a:xfrm>
            <a:off x="6194000" y="5295925"/>
            <a:ext cx="178800" cy="24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05" name="Google Shape;305;g2edadfffe0e_0_37"/>
          <p:cNvCxnSpPr>
            <a:stCxn id="295" idx="1"/>
            <a:endCxn id="286" idx="1"/>
          </p:cNvCxnSpPr>
          <p:nvPr/>
        </p:nvCxnSpPr>
        <p:spPr>
          <a:xfrm rot="10800000">
            <a:off x="4610300" y="1362525"/>
            <a:ext cx="489300" cy="4297200"/>
          </a:xfrm>
          <a:prstGeom prst="bentConnector3">
            <a:avLst>
              <a:gd fmla="val 560939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tationVTI">
  <a:themeElements>
    <a:clrScheme name="AnalogousFromDarkSeedLeftStep">
      <a:dk1>
        <a:srgbClr val="000000"/>
      </a:dk1>
      <a:lt1>
        <a:srgbClr val="FFFFFF"/>
      </a:lt1>
      <a:dk2>
        <a:srgbClr val="181634"/>
      </a:dk2>
      <a:lt2>
        <a:srgbClr val="F0F3F2"/>
      </a:lt2>
      <a:accent1>
        <a:srgbClr val="CF4168"/>
      </a:accent1>
      <a:accent2>
        <a:srgbClr val="BD2F91"/>
      </a:accent2>
      <a:accent3>
        <a:srgbClr val="C041CF"/>
      </a:accent3>
      <a:accent4>
        <a:srgbClr val="732FBD"/>
      </a:accent4>
      <a:accent5>
        <a:srgbClr val="4A41CF"/>
      </a:accent5>
      <a:accent6>
        <a:srgbClr val="2F62BD"/>
      </a:accent6>
      <a:hlink>
        <a:srgbClr val="6D53C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2023-05-01T18:36:39Z</dcterms:created>
  <dc:creator>Vyacheslav Dubeyko</dc:creator>
</cp:coreProperties>
</file>