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12192000"/>
  <p:notesSz cx="6858000" cy="9144000"/>
  <p:embeddedFontLst>
    <p:embeddedFont>
      <p:font typeface="Play"/>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8" roundtripDataSignature="AMtx7mgOgNEhdmEN2lHpdNCAgN345D5O+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lay-regular.fntdata"/><Relationship Id="rId25" Type="http://schemas.openxmlformats.org/officeDocument/2006/relationships/slide" Target="slides/slide21.xml"/><Relationship Id="rId28" Type="http://customschemas.google.com/relationships/presentationmetadata" Target="metadata"/><Relationship Id="rId27" Type="http://schemas.openxmlformats.org/officeDocument/2006/relationships/font" Target="fonts/Play-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ef2c5e708c_0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6" name="Google Shape;166;g2ef2c5e708c_0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ef2c5e708c_0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4" name="Google Shape;174;g2ef2c5e708c_0_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ef2c5e708c_0_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0" name="Google Shape;210;g2ef2c5e708c_0_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ef2c5e708c_0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4" name="Google Shape;254;g2ef2c5e708c_0_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f69473d1df_86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3" name="Google Shape;263;g2f69473d1df_86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f68119953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9" name="Google Shape;289;g2f68119953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f681199532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5" name="Google Shape;315;g2f681199532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2f681199532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1" name="Google Shape;341;g2f681199532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f681199532_0_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7" name="Google Shape;367;g2f681199532_0_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2ef2c5e708c_0_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0" name="Google Shape;380;g2ef2c5e708c_0_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2ef2c5e708c_0_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7" name="Google Shape;397;g2ef2c5e708c_0_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5" name="Google Shape;405;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ef2c5e708c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 name="Google Shape;99;g2ef2c5e708c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ef2c5e708c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1" name="Google Shape;111;g2ef2c5e708c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efb0c74de3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9" name="Google Shape;119;g2efb0c74de3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ef2c5e708c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7" name="Google Shape;127;g2ef2c5e708c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ef2c5e708c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5" name="Google Shape;135;g2ef2c5e708c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ef2c5e708c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3" name="Google Shape;143;g2ef2c5e708c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ef2c5e708c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3" name="Google Shape;153;g2ef2c5e708c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5"/>
          <p:cNvSpPr txBox="1"/>
          <p:nvPr>
            <p:ph type="ctrTitle"/>
          </p:nvPr>
        </p:nvSpPr>
        <p:spPr>
          <a:xfrm>
            <a:off x="647700" y="1181099"/>
            <a:ext cx="6864724" cy="3581399"/>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rgbClr val="FFFFFF"/>
              </a:buClr>
              <a:buSzPts val="36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 type="subTitle"/>
          </p:nvPr>
        </p:nvSpPr>
        <p:spPr>
          <a:xfrm>
            <a:off x="647700" y="5075227"/>
            <a:ext cx="6864724" cy="868374"/>
          </a:xfrm>
          <a:prstGeom prst="rect">
            <a:avLst/>
          </a:prstGeom>
          <a:noFill/>
          <a:ln>
            <a:noFill/>
          </a:ln>
        </p:spPr>
        <p:txBody>
          <a:bodyPr anchorCtr="0" anchor="t" bIns="45700" lIns="91425" spcFirstLastPara="1" rIns="91425" wrap="square" tIns="45700">
            <a:normAutofit/>
          </a:bodyPr>
          <a:lstStyle>
            <a:lvl1pPr lvl="0" algn="l">
              <a:lnSpc>
                <a:spcPct val="110000"/>
              </a:lnSpc>
              <a:spcBef>
                <a:spcPts val="1000"/>
              </a:spcBef>
              <a:spcAft>
                <a:spcPts val="0"/>
              </a:spcAft>
              <a:buSzPts val="1350"/>
              <a:buNone/>
              <a:defRPr sz="1800"/>
            </a:lvl1pPr>
            <a:lvl2pPr lvl="1" algn="ctr">
              <a:lnSpc>
                <a:spcPct val="120000"/>
              </a:lnSpc>
              <a:spcBef>
                <a:spcPts val="500"/>
              </a:spcBef>
              <a:spcAft>
                <a:spcPts val="0"/>
              </a:spcAft>
              <a:buSzPts val="1500"/>
              <a:buNone/>
              <a:defRPr sz="2000"/>
            </a:lvl2pPr>
            <a:lvl3pPr lvl="2" algn="ctr">
              <a:lnSpc>
                <a:spcPct val="120000"/>
              </a:lnSpc>
              <a:spcBef>
                <a:spcPts val="500"/>
              </a:spcBef>
              <a:spcAft>
                <a:spcPts val="0"/>
              </a:spcAft>
              <a:buSzPts val="1350"/>
              <a:buNone/>
              <a:defRPr sz="1800"/>
            </a:lvl3pPr>
            <a:lvl4pPr lvl="3" algn="ctr">
              <a:lnSpc>
                <a:spcPct val="120000"/>
              </a:lnSpc>
              <a:spcBef>
                <a:spcPts val="500"/>
              </a:spcBef>
              <a:spcAft>
                <a:spcPts val="0"/>
              </a:spcAft>
              <a:buSzPts val="1200"/>
              <a:buNone/>
              <a:defRPr sz="1600"/>
            </a:lvl4pPr>
            <a:lvl5pPr lvl="4" algn="ctr">
              <a:lnSpc>
                <a:spcPct val="120000"/>
              </a:lnSpc>
              <a:spcBef>
                <a:spcPts val="500"/>
              </a:spcBef>
              <a:spcAft>
                <a:spcPts val="0"/>
              </a:spcAft>
              <a:buSzPts val="12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35"/>
          <p:cNvSpPr txBox="1"/>
          <p:nvPr>
            <p:ph idx="10" type="dt"/>
          </p:nvPr>
        </p:nvSpPr>
        <p:spPr>
          <a:xfrm>
            <a:off x="652371" y="6332538"/>
            <a:ext cx="300649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5"/>
          <p:cNvSpPr txBox="1"/>
          <p:nvPr>
            <p:ph idx="11" type="ftr"/>
          </p:nvPr>
        </p:nvSpPr>
        <p:spPr>
          <a:xfrm>
            <a:off x="8034169" y="6332538"/>
            <a:ext cx="350545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35"/>
          <p:cNvSpPr txBox="1"/>
          <p:nvPr>
            <p:ph idx="12" type="sldNum"/>
          </p:nvPr>
        </p:nvSpPr>
        <p:spPr>
          <a:xfrm>
            <a:off x="11444747" y="6332538"/>
            <a:ext cx="53980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652371" y="647700"/>
            <a:ext cx="10625229" cy="1147053"/>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 type="body"/>
          </p:nvPr>
        </p:nvSpPr>
        <p:spPr>
          <a:xfrm rot="5400000">
            <a:off x="4038749" y="-1290878"/>
            <a:ext cx="3848100" cy="10620855"/>
          </a:xfrm>
          <a:prstGeom prst="rect">
            <a:avLst/>
          </a:prstGeom>
          <a:noFill/>
          <a:ln>
            <a:noFill/>
          </a:ln>
        </p:spPr>
        <p:txBody>
          <a:bodyPr anchorCtr="0" anchor="t" bIns="45700" lIns="91425" spcFirstLastPara="1" rIns="91425" wrap="square" tIns="45700">
            <a:normAutofit/>
          </a:bodyPr>
          <a:lstStyle>
            <a:lvl1pPr indent="-314325" lvl="0" marL="457200" algn="l">
              <a:lnSpc>
                <a:spcPct val="120000"/>
              </a:lnSpc>
              <a:spcBef>
                <a:spcPts val="1000"/>
              </a:spcBef>
              <a:spcAft>
                <a:spcPts val="0"/>
              </a:spcAft>
              <a:buSzPts val="1350"/>
              <a:buChar char="•"/>
              <a:defRPr/>
            </a:lvl1pPr>
            <a:lvl2pPr indent="-314325" lvl="1" marL="914400" algn="l">
              <a:lnSpc>
                <a:spcPct val="120000"/>
              </a:lnSpc>
              <a:spcBef>
                <a:spcPts val="500"/>
              </a:spcBef>
              <a:spcAft>
                <a:spcPts val="0"/>
              </a:spcAft>
              <a:buSzPts val="1350"/>
              <a:buChar char="•"/>
              <a:defRPr/>
            </a:lvl2pPr>
            <a:lvl3pPr indent="-314325" lvl="2" marL="1371600" algn="l">
              <a:lnSpc>
                <a:spcPct val="120000"/>
              </a:lnSpc>
              <a:spcBef>
                <a:spcPts val="500"/>
              </a:spcBef>
              <a:spcAft>
                <a:spcPts val="0"/>
              </a:spcAft>
              <a:buSzPts val="1350"/>
              <a:buChar char="•"/>
              <a:defRPr/>
            </a:lvl3pPr>
            <a:lvl4pPr indent="-314325" lvl="3" marL="1828800" algn="l">
              <a:lnSpc>
                <a:spcPct val="120000"/>
              </a:lnSpc>
              <a:spcBef>
                <a:spcPts val="500"/>
              </a:spcBef>
              <a:spcAft>
                <a:spcPts val="0"/>
              </a:spcAft>
              <a:buSzPts val="1350"/>
              <a:buChar char="•"/>
              <a:defRPr/>
            </a:lvl4pPr>
            <a:lvl5pPr indent="-314325" lvl="4" marL="2286000" algn="l">
              <a:lnSpc>
                <a:spcPct val="120000"/>
              </a:lnSpc>
              <a:spcBef>
                <a:spcPts val="500"/>
              </a:spcBef>
              <a:spcAft>
                <a:spcPts val="0"/>
              </a:spcAft>
              <a:buSzPts val="135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652371" y="6332538"/>
            <a:ext cx="300649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1" type="ftr"/>
          </p:nvPr>
        </p:nvSpPr>
        <p:spPr>
          <a:xfrm>
            <a:off x="8034169" y="6332538"/>
            <a:ext cx="350545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2" type="sldNum"/>
          </p:nvPr>
        </p:nvSpPr>
        <p:spPr>
          <a:xfrm>
            <a:off x="11444747" y="6332538"/>
            <a:ext cx="53980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484110" y="2150110"/>
            <a:ext cx="5295901" cy="2291080"/>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 type="body"/>
          </p:nvPr>
        </p:nvSpPr>
        <p:spPr>
          <a:xfrm rot="5400000">
            <a:off x="2064815" y="-764745"/>
            <a:ext cx="5295901" cy="8120789"/>
          </a:xfrm>
          <a:prstGeom prst="rect">
            <a:avLst/>
          </a:prstGeom>
          <a:noFill/>
          <a:ln>
            <a:noFill/>
          </a:ln>
        </p:spPr>
        <p:txBody>
          <a:bodyPr anchorCtr="0" anchor="t" bIns="45700" lIns="91425" spcFirstLastPara="1" rIns="91425" wrap="square" tIns="45700">
            <a:normAutofit/>
          </a:bodyPr>
          <a:lstStyle>
            <a:lvl1pPr indent="-314325" lvl="0" marL="457200" algn="l">
              <a:lnSpc>
                <a:spcPct val="120000"/>
              </a:lnSpc>
              <a:spcBef>
                <a:spcPts val="1000"/>
              </a:spcBef>
              <a:spcAft>
                <a:spcPts val="0"/>
              </a:spcAft>
              <a:buSzPts val="1350"/>
              <a:buChar char="•"/>
              <a:defRPr/>
            </a:lvl1pPr>
            <a:lvl2pPr indent="-314325" lvl="1" marL="914400" algn="l">
              <a:lnSpc>
                <a:spcPct val="120000"/>
              </a:lnSpc>
              <a:spcBef>
                <a:spcPts val="500"/>
              </a:spcBef>
              <a:spcAft>
                <a:spcPts val="0"/>
              </a:spcAft>
              <a:buSzPts val="1350"/>
              <a:buChar char="•"/>
              <a:defRPr/>
            </a:lvl2pPr>
            <a:lvl3pPr indent="-314325" lvl="2" marL="1371600" algn="l">
              <a:lnSpc>
                <a:spcPct val="120000"/>
              </a:lnSpc>
              <a:spcBef>
                <a:spcPts val="500"/>
              </a:spcBef>
              <a:spcAft>
                <a:spcPts val="0"/>
              </a:spcAft>
              <a:buSzPts val="1350"/>
              <a:buChar char="•"/>
              <a:defRPr/>
            </a:lvl3pPr>
            <a:lvl4pPr indent="-314325" lvl="3" marL="1828800" algn="l">
              <a:lnSpc>
                <a:spcPct val="120000"/>
              </a:lnSpc>
              <a:spcBef>
                <a:spcPts val="500"/>
              </a:spcBef>
              <a:spcAft>
                <a:spcPts val="0"/>
              </a:spcAft>
              <a:buSzPts val="1350"/>
              <a:buChar char="•"/>
              <a:defRPr/>
            </a:lvl4pPr>
            <a:lvl5pPr indent="-314325" lvl="4" marL="2286000" algn="l">
              <a:lnSpc>
                <a:spcPct val="120000"/>
              </a:lnSpc>
              <a:spcBef>
                <a:spcPts val="500"/>
              </a:spcBef>
              <a:spcAft>
                <a:spcPts val="0"/>
              </a:spcAft>
              <a:buSzPts val="135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652371" y="6332538"/>
            <a:ext cx="300649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1" type="ftr"/>
          </p:nvPr>
        </p:nvSpPr>
        <p:spPr>
          <a:xfrm>
            <a:off x="8034169" y="6332538"/>
            <a:ext cx="350545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11444747" y="6332538"/>
            <a:ext cx="53980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6"/>
          <p:cNvSpPr txBox="1"/>
          <p:nvPr>
            <p:ph type="title"/>
          </p:nvPr>
        </p:nvSpPr>
        <p:spPr>
          <a:xfrm>
            <a:off x="652371" y="647700"/>
            <a:ext cx="10625229" cy="1147053"/>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 type="body"/>
          </p:nvPr>
        </p:nvSpPr>
        <p:spPr>
          <a:xfrm>
            <a:off x="652371" y="2095500"/>
            <a:ext cx="10620855" cy="3848100"/>
          </a:xfrm>
          <a:prstGeom prst="rect">
            <a:avLst/>
          </a:prstGeom>
          <a:noFill/>
          <a:ln>
            <a:noFill/>
          </a:ln>
        </p:spPr>
        <p:txBody>
          <a:bodyPr anchorCtr="0" anchor="t" bIns="45700" lIns="91425" spcFirstLastPara="1" rIns="91425" wrap="square" tIns="45700">
            <a:normAutofit/>
          </a:bodyPr>
          <a:lstStyle>
            <a:lvl1pPr indent="-314325" lvl="0" marL="457200" algn="l">
              <a:lnSpc>
                <a:spcPct val="120000"/>
              </a:lnSpc>
              <a:spcBef>
                <a:spcPts val="1000"/>
              </a:spcBef>
              <a:spcAft>
                <a:spcPts val="0"/>
              </a:spcAft>
              <a:buSzPts val="1350"/>
              <a:buChar char="•"/>
              <a:defRPr/>
            </a:lvl1pPr>
            <a:lvl2pPr indent="-314325" lvl="1" marL="914400" algn="l">
              <a:lnSpc>
                <a:spcPct val="120000"/>
              </a:lnSpc>
              <a:spcBef>
                <a:spcPts val="500"/>
              </a:spcBef>
              <a:spcAft>
                <a:spcPts val="0"/>
              </a:spcAft>
              <a:buSzPts val="1350"/>
              <a:buChar char="•"/>
              <a:defRPr/>
            </a:lvl2pPr>
            <a:lvl3pPr indent="-314325" lvl="2" marL="1371600" algn="l">
              <a:lnSpc>
                <a:spcPct val="120000"/>
              </a:lnSpc>
              <a:spcBef>
                <a:spcPts val="500"/>
              </a:spcBef>
              <a:spcAft>
                <a:spcPts val="0"/>
              </a:spcAft>
              <a:buSzPts val="1350"/>
              <a:buChar char="•"/>
              <a:defRPr/>
            </a:lvl3pPr>
            <a:lvl4pPr indent="-314325" lvl="3" marL="1828800" algn="l">
              <a:lnSpc>
                <a:spcPct val="120000"/>
              </a:lnSpc>
              <a:spcBef>
                <a:spcPts val="500"/>
              </a:spcBef>
              <a:spcAft>
                <a:spcPts val="0"/>
              </a:spcAft>
              <a:buSzPts val="1350"/>
              <a:buChar char="•"/>
              <a:defRPr/>
            </a:lvl4pPr>
            <a:lvl5pPr indent="-314325" lvl="4" marL="2286000" algn="l">
              <a:lnSpc>
                <a:spcPct val="120000"/>
              </a:lnSpc>
              <a:spcBef>
                <a:spcPts val="500"/>
              </a:spcBef>
              <a:spcAft>
                <a:spcPts val="0"/>
              </a:spcAft>
              <a:buSzPts val="135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6"/>
          <p:cNvSpPr txBox="1"/>
          <p:nvPr>
            <p:ph idx="10" type="dt"/>
          </p:nvPr>
        </p:nvSpPr>
        <p:spPr>
          <a:xfrm>
            <a:off x="652371" y="6332538"/>
            <a:ext cx="300649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6"/>
          <p:cNvSpPr txBox="1"/>
          <p:nvPr>
            <p:ph idx="11" type="ftr"/>
          </p:nvPr>
        </p:nvSpPr>
        <p:spPr>
          <a:xfrm>
            <a:off x="8034169" y="6332538"/>
            <a:ext cx="350545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6"/>
          <p:cNvSpPr txBox="1"/>
          <p:nvPr>
            <p:ph idx="12" type="sldNum"/>
          </p:nvPr>
        </p:nvSpPr>
        <p:spPr>
          <a:xfrm>
            <a:off x="11444747" y="6332538"/>
            <a:ext cx="53980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37"/>
          <p:cNvSpPr txBox="1"/>
          <p:nvPr>
            <p:ph type="title"/>
          </p:nvPr>
        </p:nvSpPr>
        <p:spPr>
          <a:xfrm>
            <a:off x="1981200" y="2362200"/>
            <a:ext cx="7696200" cy="2400300"/>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rgbClr val="FFFFFF"/>
              </a:buClr>
              <a:buSzPts val="5400"/>
              <a:buFont typeface="Arial"/>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 type="body"/>
          </p:nvPr>
        </p:nvSpPr>
        <p:spPr>
          <a:xfrm>
            <a:off x="1981200" y="5067300"/>
            <a:ext cx="7696200" cy="876300"/>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1500"/>
              <a:buNone/>
              <a:defRPr sz="2000">
                <a:solidFill>
                  <a:schemeClr val="dk1"/>
                </a:solidFill>
              </a:defRPr>
            </a:lvl1pPr>
            <a:lvl2pPr indent="-228600" lvl="1" marL="914400" algn="l">
              <a:lnSpc>
                <a:spcPct val="120000"/>
              </a:lnSpc>
              <a:spcBef>
                <a:spcPts val="500"/>
              </a:spcBef>
              <a:spcAft>
                <a:spcPts val="0"/>
              </a:spcAft>
              <a:buSzPts val="1500"/>
              <a:buNone/>
              <a:defRPr sz="2000">
                <a:solidFill>
                  <a:srgbClr val="888888"/>
                </a:solidFill>
              </a:defRPr>
            </a:lvl2pPr>
            <a:lvl3pPr indent="-228600" lvl="2" marL="1371600" algn="l">
              <a:lnSpc>
                <a:spcPct val="120000"/>
              </a:lnSpc>
              <a:spcBef>
                <a:spcPts val="500"/>
              </a:spcBef>
              <a:spcAft>
                <a:spcPts val="0"/>
              </a:spcAft>
              <a:buSzPts val="1350"/>
              <a:buNone/>
              <a:defRPr sz="1800">
                <a:solidFill>
                  <a:srgbClr val="888888"/>
                </a:solidFill>
              </a:defRPr>
            </a:lvl3pPr>
            <a:lvl4pPr indent="-228600" lvl="3" marL="1828800" algn="l">
              <a:lnSpc>
                <a:spcPct val="120000"/>
              </a:lnSpc>
              <a:spcBef>
                <a:spcPts val="500"/>
              </a:spcBef>
              <a:spcAft>
                <a:spcPts val="0"/>
              </a:spcAft>
              <a:buSzPts val="1200"/>
              <a:buNone/>
              <a:defRPr sz="1600">
                <a:solidFill>
                  <a:srgbClr val="888888"/>
                </a:solidFill>
              </a:defRPr>
            </a:lvl4pPr>
            <a:lvl5pPr indent="-228600" lvl="4" marL="2286000" algn="l">
              <a:lnSpc>
                <a:spcPct val="120000"/>
              </a:lnSpc>
              <a:spcBef>
                <a:spcPts val="500"/>
              </a:spcBef>
              <a:spcAft>
                <a:spcPts val="0"/>
              </a:spcAft>
              <a:buSzPts val="12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37"/>
          <p:cNvSpPr txBox="1"/>
          <p:nvPr>
            <p:ph idx="10" type="dt"/>
          </p:nvPr>
        </p:nvSpPr>
        <p:spPr>
          <a:xfrm>
            <a:off x="652371" y="6332538"/>
            <a:ext cx="300649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7"/>
          <p:cNvSpPr txBox="1"/>
          <p:nvPr>
            <p:ph idx="11" type="ftr"/>
          </p:nvPr>
        </p:nvSpPr>
        <p:spPr>
          <a:xfrm>
            <a:off x="8034169" y="6332538"/>
            <a:ext cx="350545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7"/>
          <p:cNvSpPr txBox="1"/>
          <p:nvPr>
            <p:ph idx="12" type="sldNum"/>
          </p:nvPr>
        </p:nvSpPr>
        <p:spPr>
          <a:xfrm>
            <a:off x="11444747" y="6332538"/>
            <a:ext cx="53980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38"/>
          <p:cNvSpPr txBox="1"/>
          <p:nvPr>
            <p:ph type="title"/>
          </p:nvPr>
        </p:nvSpPr>
        <p:spPr>
          <a:xfrm>
            <a:off x="652371" y="647700"/>
            <a:ext cx="10625229" cy="1147053"/>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 type="body"/>
          </p:nvPr>
        </p:nvSpPr>
        <p:spPr>
          <a:xfrm>
            <a:off x="914400" y="1825625"/>
            <a:ext cx="4991100" cy="4351338"/>
          </a:xfrm>
          <a:prstGeom prst="rect">
            <a:avLst/>
          </a:prstGeom>
          <a:noFill/>
          <a:ln>
            <a:noFill/>
          </a:ln>
        </p:spPr>
        <p:txBody>
          <a:bodyPr anchorCtr="0" anchor="t" bIns="45700" lIns="91425" spcFirstLastPara="1" rIns="91425" wrap="square" tIns="45700">
            <a:normAutofit/>
          </a:bodyPr>
          <a:lstStyle>
            <a:lvl1pPr indent="-314325" lvl="0" marL="457200" algn="l">
              <a:lnSpc>
                <a:spcPct val="120000"/>
              </a:lnSpc>
              <a:spcBef>
                <a:spcPts val="1000"/>
              </a:spcBef>
              <a:spcAft>
                <a:spcPts val="0"/>
              </a:spcAft>
              <a:buSzPts val="1350"/>
              <a:buChar char="•"/>
              <a:defRPr/>
            </a:lvl1pPr>
            <a:lvl2pPr indent="-314325" lvl="1" marL="914400" algn="l">
              <a:lnSpc>
                <a:spcPct val="120000"/>
              </a:lnSpc>
              <a:spcBef>
                <a:spcPts val="500"/>
              </a:spcBef>
              <a:spcAft>
                <a:spcPts val="0"/>
              </a:spcAft>
              <a:buSzPts val="1350"/>
              <a:buChar char="•"/>
              <a:defRPr/>
            </a:lvl2pPr>
            <a:lvl3pPr indent="-314325" lvl="2" marL="1371600" algn="l">
              <a:lnSpc>
                <a:spcPct val="120000"/>
              </a:lnSpc>
              <a:spcBef>
                <a:spcPts val="500"/>
              </a:spcBef>
              <a:spcAft>
                <a:spcPts val="0"/>
              </a:spcAft>
              <a:buSzPts val="1350"/>
              <a:buChar char="•"/>
              <a:defRPr/>
            </a:lvl3pPr>
            <a:lvl4pPr indent="-314325" lvl="3" marL="1828800" algn="l">
              <a:lnSpc>
                <a:spcPct val="120000"/>
              </a:lnSpc>
              <a:spcBef>
                <a:spcPts val="500"/>
              </a:spcBef>
              <a:spcAft>
                <a:spcPts val="0"/>
              </a:spcAft>
              <a:buSzPts val="1350"/>
              <a:buChar char="•"/>
              <a:defRPr/>
            </a:lvl4pPr>
            <a:lvl5pPr indent="-314325" lvl="4" marL="2286000" algn="l">
              <a:lnSpc>
                <a:spcPct val="120000"/>
              </a:lnSpc>
              <a:spcBef>
                <a:spcPts val="500"/>
              </a:spcBef>
              <a:spcAft>
                <a:spcPts val="0"/>
              </a:spcAft>
              <a:buSzPts val="135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38"/>
          <p:cNvSpPr txBox="1"/>
          <p:nvPr>
            <p:ph idx="2" type="body"/>
          </p:nvPr>
        </p:nvSpPr>
        <p:spPr>
          <a:xfrm>
            <a:off x="6248400" y="1825625"/>
            <a:ext cx="5029200" cy="4351338"/>
          </a:xfrm>
          <a:prstGeom prst="rect">
            <a:avLst/>
          </a:prstGeom>
          <a:noFill/>
          <a:ln>
            <a:noFill/>
          </a:ln>
        </p:spPr>
        <p:txBody>
          <a:bodyPr anchorCtr="0" anchor="t" bIns="45700" lIns="91425" spcFirstLastPara="1" rIns="91425" wrap="square" tIns="45700">
            <a:normAutofit/>
          </a:bodyPr>
          <a:lstStyle>
            <a:lvl1pPr indent="-314325" lvl="0" marL="457200" algn="l">
              <a:lnSpc>
                <a:spcPct val="120000"/>
              </a:lnSpc>
              <a:spcBef>
                <a:spcPts val="1000"/>
              </a:spcBef>
              <a:spcAft>
                <a:spcPts val="0"/>
              </a:spcAft>
              <a:buSzPts val="1350"/>
              <a:buChar char="•"/>
              <a:defRPr/>
            </a:lvl1pPr>
            <a:lvl2pPr indent="-314325" lvl="1" marL="914400" algn="l">
              <a:lnSpc>
                <a:spcPct val="120000"/>
              </a:lnSpc>
              <a:spcBef>
                <a:spcPts val="500"/>
              </a:spcBef>
              <a:spcAft>
                <a:spcPts val="0"/>
              </a:spcAft>
              <a:buSzPts val="1350"/>
              <a:buChar char="•"/>
              <a:defRPr/>
            </a:lvl2pPr>
            <a:lvl3pPr indent="-314325" lvl="2" marL="1371600" algn="l">
              <a:lnSpc>
                <a:spcPct val="120000"/>
              </a:lnSpc>
              <a:spcBef>
                <a:spcPts val="500"/>
              </a:spcBef>
              <a:spcAft>
                <a:spcPts val="0"/>
              </a:spcAft>
              <a:buSzPts val="1350"/>
              <a:buChar char="•"/>
              <a:defRPr/>
            </a:lvl3pPr>
            <a:lvl4pPr indent="-314325" lvl="3" marL="1828800" algn="l">
              <a:lnSpc>
                <a:spcPct val="120000"/>
              </a:lnSpc>
              <a:spcBef>
                <a:spcPts val="500"/>
              </a:spcBef>
              <a:spcAft>
                <a:spcPts val="0"/>
              </a:spcAft>
              <a:buSzPts val="1350"/>
              <a:buChar char="•"/>
              <a:defRPr/>
            </a:lvl4pPr>
            <a:lvl5pPr indent="-314325" lvl="4" marL="2286000" algn="l">
              <a:lnSpc>
                <a:spcPct val="120000"/>
              </a:lnSpc>
              <a:spcBef>
                <a:spcPts val="500"/>
              </a:spcBef>
              <a:spcAft>
                <a:spcPts val="0"/>
              </a:spcAft>
              <a:buSzPts val="135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38"/>
          <p:cNvSpPr txBox="1"/>
          <p:nvPr>
            <p:ph idx="10" type="dt"/>
          </p:nvPr>
        </p:nvSpPr>
        <p:spPr>
          <a:xfrm>
            <a:off x="652371" y="6332538"/>
            <a:ext cx="300649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38"/>
          <p:cNvSpPr txBox="1"/>
          <p:nvPr>
            <p:ph idx="11" type="ftr"/>
          </p:nvPr>
        </p:nvSpPr>
        <p:spPr>
          <a:xfrm>
            <a:off x="8034169" y="6332538"/>
            <a:ext cx="350545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8"/>
          <p:cNvSpPr txBox="1"/>
          <p:nvPr>
            <p:ph idx="12" type="sldNum"/>
          </p:nvPr>
        </p:nvSpPr>
        <p:spPr>
          <a:xfrm>
            <a:off x="11444747" y="6332538"/>
            <a:ext cx="53980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39"/>
          <p:cNvSpPr txBox="1"/>
          <p:nvPr>
            <p:ph type="title"/>
          </p:nvPr>
        </p:nvSpPr>
        <p:spPr>
          <a:xfrm>
            <a:off x="652371" y="647699"/>
            <a:ext cx="10625229" cy="1150621"/>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 type="body"/>
          </p:nvPr>
        </p:nvSpPr>
        <p:spPr>
          <a:xfrm>
            <a:off x="655863" y="1879599"/>
            <a:ext cx="5157787" cy="675641"/>
          </a:xfrm>
          <a:prstGeom prst="rect">
            <a:avLst/>
          </a:prstGeom>
          <a:noFill/>
          <a:ln>
            <a:noFill/>
          </a:ln>
        </p:spPr>
        <p:txBody>
          <a:bodyPr anchorCtr="0" anchor="b" bIns="45700" lIns="91425" spcFirstLastPara="1" rIns="91425" wrap="square" tIns="45700">
            <a:noAutofit/>
          </a:bodyPr>
          <a:lstStyle>
            <a:lvl1pPr indent="-228600" lvl="0" marL="457200" algn="l">
              <a:lnSpc>
                <a:spcPct val="120000"/>
              </a:lnSpc>
              <a:spcBef>
                <a:spcPts val="1000"/>
              </a:spcBef>
              <a:spcAft>
                <a:spcPts val="0"/>
              </a:spcAft>
              <a:buSzPts val="1350"/>
              <a:buNone/>
              <a:defRPr b="1" sz="1800" cap="none"/>
            </a:lvl1pPr>
            <a:lvl2pPr indent="-228600" lvl="1" marL="914400" algn="l">
              <a:lnSpc>
                <a:spcPct val="120000"/>
              </a:lnSpc>
              <a:spcBef>
                <a:spcPts val="500"/>
              </a:spcBef>
              <a:spcAft>
                <a:spcPts val="0"/>
              </a:spcAft>
              <a:buSzPts val="1500"/>
              <a:buNone/>
              <a:defRPr b="1" sz="2000"/>
            </a:lvl2pPr>
            <a:lvl3pPr indent="-228600" lvl="2" marL="1371600" algn="l">
              <a:lnSpc>
                <a:spcPct val="120000"/>
              </a:lnSpc>
              <a:spcBef>
                <a:spcPts val="500"/>
              </a:spcBef>
              <a:spcAft>
                <a:spcPts val="0"/>
              </a:spcAft>
              <a:buSzPts val="1350"/>
              <a:buNone/>
              <a:defRPr b="1" sz="1800"/>
            </a:lvl3pPr>
            <a:lvl4pPr indent="-228600" lvl="3" marL="1828800" algn="l">
              <a:lnSpc>
                <a:spcPct val="120000"/>
              </a:lnSpc>
              <a:spcBef>
                <a:spcPts val="500"/>
              </a:spcBef>
              <a:spcAft>
                <a:spcPts val="0"/>
              </a:spcAft>
              <a:buSzPts val="1200"/>
              <a:buNone/>
              <a:defRPr b="1" sz="1600"/>
            </a:lvl4pPr>
            <a:lvl5pPr indent="-228600" lvl="4" marL="2286000" algn="l">
              <a:lnSpc>
                <a:spcPct val="120000"/>
              </a:lnSpc>
              <a:spcBef>
                <a:spcPts val="500"/>
              </a:spcBef>
              <a:spcAft>
                <a:spcPts val="0"/>
              </a:spcAft>
              <a:buSzPts val="12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39"/>
          <p:cNvSpPr txBox="1"/>
          <p:nvPr>
            <p:ph idx="2" type="body"/>
          </p:nvPr>
        </p:nvSpPr>
        <p:spPr>
          <a:xfrm>
            <a:off x="655863" y="2560955"/>
            <a:ext cx="5157787" cy="3649346"/>
          </a:xfrm>
          <a:prstGeom prst="rect">
            <a:avLst/>
          </a:prstGeom>
          <a:noFill/>
          <a:ln>
            <a:noFill/>
          </a:ln>
        </p:spPr>
        <p:txBody>
          <a:bodyPr anchorCtr="0" anchor="t" bIns="45700" lIns="91425" spcFirstLastPara="1" rIns="91425" wrap="square" tIns="45700">
            <a:normAutofit/>
          </a:bodyPr>
          <a:lstStyle>
            <a:lvl1pPr indent="-314325" lvl="0" marL="457200" algn="l">
              <a:lnSpc>
                <a:spcPct val="120000"/>
              </a:lnSpc>
              <a:spcBef>
                <a:spcPts val="1000"/>
              </a:spcBef>
              <a:spcAft>
                <a:spcPts val="0"/>
              </a:spcAft>
              <a:buSzPts val="1350"/>
              <a:buChar char="•"/>
              <a:defRPr/>
            </a:lvl1pPr>
            <a:lvl2pPr indent="-314325" lvl="1" marL="914400" algn="l">
              <a:lnSpc>
                <a:spcPct val="120000"/>
              </a:lnSpc>
              <a:spcBef>
                <a:spcPts val="500"/>
              </a:spcBef>
              <a:spcAft>
                <a:spcPts val="0"/>
              </a:spcAft>
              <a:buSzPts val="1350"/>
              <a:buChar char="•"/>
              <a:defRPr/>
            </a:lvl2pPr>
            <a:lvl3pPr indent="-314325" lvl="2" marL="1371600" algn="l">
              <a:lnSpc>
                <a:spcPct val="120000"/>
              </a:lnSpc>
              <a:spcBef>
                <a:spcPts val="500"/>
              </a:spcBef>
              <a:spcAft>
                <a:spcPts val="0"/>
              </a:spcAft>
              <a:buSzPts val="1350"/>
              <a:buChar char="•"/>
              <a:defRPr/>
            </a:lvl3pPr>
            <a:lvl4pPr indent="-314325" lvl="3" marL="1828800" algn="l">
              <a:lnSpc>
                <a:spcPct val="120000"/>
              </a:lnSpc>
              <a:spcBef>
                <a:spcPts val="500"/>
              </a:spcBef>
              <a:spcAft>
                <a:spcPts val="0"/>
              </a:spcAft>
              <a:buSzPts val="1350"/>
              <a:buChar char="•"/>
              <a:defRPr/>
            </a:lvl4pPr>
            <a:lvl5pPr indent="-314325" lvl="4" marL="2286000" algn="l">
              <a:lnSpc>
                <a:spcPct val="120000"/>
              </a:lnSpc>
              <a:spcBef>
                <a:spcPts val="500"/>
              </a:spcBef>
              <a:spcAft>
                <a:spcPts val="0"/>
              </a:spcAft>
              <a:buSzPts val="135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9"/>
          <p:cNvSpPr txBox="1"/>
          <p:nvPr>
            <p:ph idx="3" type="body"/>
          </p:nvPr>
        </p:nvSpPr>
        <p:spPr>
          <a:xfrm>
            <a:off x="6094412" y="1879599"/>
            <a:ext cx="5183188" cy="675641"/>
          </a:xfrm>
          <a:prstGeom prst="rect">
            <a:avLst/>
          </a:prstGeom>
          <a:noFill/>
          <a:ln>
            <a:noFill/>
          </a:ln>
        </p:spPr>
        <p:txBody>
          <a:bodyPr anchorCtr="0" anchor="b" bIns="45700" lIns="91425" spcFirstLastPara="1" rIns="91425" wrap="square" tIns="45700">
            <a:noAutofit/>
          </a:bodyPr>
          <a:lstStyle>
            <a:lvl1pPr indent="-228600" lvl="0" marL="457200" algn="l">
              <a:lnSpc>
                <a:spcPct val="120000"/>
              </a:lnSpc>
              <a:spcBef>
                <a:spcPts val="1000"/>
              </a:spcBef>
              <a:spcAft>
                <a:spcPts val="0"/>
              </a:spcAft>
              <a:buSzPts val="1350"/>
              <a:buNone/>
              <a:defRPr b="1" sz="1800" cap="none"/>
            </a:lvl1pPr>
            <a:lvl2pPr indent="-228600" lvl="1" marL="914400" algn="l">
              <a:lnSpc>
                <a:spcPct val="120000"/>
              </a:lnSpc>
              <a:spcBef>
                <a:spcPts val="500"/>
              </a:spcBef>
              <a:spcAft>
                <a:spcPts val="0"/>
              </a:spcAft>
              <a:buSzPts val="1500"/>
              <a:buNone/>
              <a:defRPr b="1" sz="2000"/>
            </a:lvl2pPr>
            <a:lvl3pPr indent="-228600" lvl="2" marL="1371600" algn="l">
              <a:lnSpc>
                <a:spcPct val="120000"/>
              </a:lnSpc>
              <a:spcBef>
                <a:spcPts val="500"/>
              </a:spcBef>
              <a:spcAft>
                <a:spcPts val="0"/>
              </a:spcAft>
              <a:buSzPts val="1350"/>
              <a:buNone/>
              <a:defRPr b="1" sz="1800"/>
            </a:lvl3pPr>
            <a:lvl4pPr indent="-228600" lvl="3" marL="1828800" algn="l">
              <a:lnSpc>
                <a:spcPct val="120000"/>
              </a:lnSpc>
              <a:spcBef>
                <a:spcPts val="500"/>
              </a:spcBef>
              <a:spcAft>
                <a:spcPts val="0"/>
              </a:spcAft>
              <a:buSzPts val="1200"/>
              <a:buNone/>
              <a:defRPr b="1" sz="1600"/>
            </a:lvl4pPr>
            <a:lvl5pPr indent="-228600" lvl="4" marL="2286000" algn="l">
              <a:lnSpc>
                <a:spcPct val="120000"/>
              </a:lnSpc>
              <a:spcBef>
                <a:spcPts val="500"/>
              </a:spcBef>
              <a:spcAft>
                <a:spcPts val="0"/>
              </a:spcAft>
              <a:buSzPts val="12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39"/>
          <p:cNvSpPr txBox="1"/>
          <p:nvPr>
            <p:ph idx="4" type="body"/>
          </p:nvPr>
        </p:nvSpPr>
        <p:spPr>
          <a:xfrm>
            <a:off x="6094412" y="2560955"/>
            <a:ext cx="5183188" cy="3649346"/>
          </a:xfrm>
          <a:prstGeom prst="rect">
            <a:avLst/>
          </a:prstGeom>
          <a:noFill/>
          <a:ln>
            <a:noFill/>
          </a:ln>
        </p:spPr>
        <p:txBody>
          <a:bodyPr anchorCtr="0" anchor="t" bIns="45700" lIns="91425" spcFirstLastPara="1" rIns="91425" wrap="square" tIns="45700">
            <a:normAutofit/>
          </a:bodyPr>
          <a:lstStyle>
            <a:lvl1pPr indent="-314325" lvl="0" marL="457200" algn="l">
              <a:lnSpc>
                <a:spcPct val="120000"/>
              </a:lnSpc>
              <a:spcBef>
                <a:spcPts val="1000"/>
              </a:spcBef>
              <a:spcAft>
                <a:spcPts val="0"/>
              </a:spcAft>
              <a:buSzPts val="1350"/>
              <a:buChar char="•"/>
              <a:defRPr/>
            </a:lvl1pPr>
            <a:lvl2pPr indent="-314325" lvl="1" marL="914400" algn="l">
              <a:lnSpc>
                <a:spcPct val="120000"/>
              </a:lnSpc>
              <a:spcBef>
                <a:spcPts val="500"/>
              </a:spcBef>
              <a:spcAft>
                <a:spcPts val="0"/>
              </a:spcAft>
              <a:buSzPts val="1350"/>
              <a:buChar char="•"/>
              <a:defRPr/>
            </a:lvl2pPr>
            <a:lvl3pPr indent="-314325" lvl="2" marL="1371600" algn="l">
              <a:lnSpc>
                <a:spcPct val="120000"/>
              </a:lnSpc>
              <a:spcBef>
                <a:spcPts val="500"/>
              </a:spcBef>
              <a:spcAft>
                <a:spcPts val="0"/>
              </a:spcAft>
              <a:buSzPts val="1350"/>
              <a:buChar char="•"/>
              <a:defRPr/>
            </a:lvl3pPr>
            <a:lvl4pPr indent="-314325" lvl="3" marL="1828800" algn="l">
              <a:lnSpc>
                <a:spcPct val="120000"/>
              </a:lnSpc>
              <a:spcBef>
                <a:spcPts val="500"/>
              </a:spcBef>
              <a:spcAft>
                <a:spcPts val="0"/>
              </a:spcAft>
              <a:buSzPts val="1350"/>
              <a:buChar char="•"/>
              <a:defRPr/>
            </a:lvl4pPr>
            <a:lvl5pPr indent="-314325" lvl="4" marL="2286000" algn="l">
              <a:lnSpc>
                <a:spcPct val="120000"/>
              </a:lnSpc>
              <a:spcBef>
                <a:spcPts val="500"/>
              </a:spcBef>
              <a:spcAft>
                <a:spcPts val="0"/>
              </a:spcAft>
              <a:buSzPts val="135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9"/>
          <p:cNvSpPr txBox="1"/>
          <p:nvPr>
            <p:ph idx="10" type="dt"/>
          </p:nvPr>
        </p:nvSpPr>
        <p:spPr>
          <a:xfrm>
            <a:off x="652371" y="6332538"/>
            <a:ext cx="300649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9"/>
          <p:cNvSpPr txBox="1"/>
          <p:nvPr>
            <p:ph idx="11" type="ftr"/>
          </p:nvPr>
        </p:nvSpPr>
        <p:spPr>
          <a:xfrm>
            <a:off x="8034169" y="6332538"/>
            <a:ext cx="350545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39"/>
          <p:cNvSpPr txBox="1"/>
          <p:nvPr>
            <p:ph idx="12" type="sldNum"/>
          </p:nvPr>
        </p:nvSpPr>
        <p:spPr>
          <a:xfrm>
            <a:off x="11444747" y="6332538"/>
            <a:ext cx="53980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40"/>
          <p:cNvSpPr txBox="1"/>
          <p:nvPr>
            <p:ph type="title"/>
          </p:nvPr>
        </p:nvSpPr>
        <p:spPr>
          <a:xfrm>
            <a:off x="652371" y="647700"/>
            <a:ext cx="10625229" cy="1147053"/>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0" type="dt"/>
          </p:nvPr>
        </p:nvSpPr>
        <p:spPr>
          <a:xfrm>
            <a:off x="652371" y="6332538"/>
            <a:ext cx="300649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1" type="ftr"/>
          </p:nvPr>
        </p:nvSpPr>
        <p:spPr>
          <a:xfrm>
            <a:off x="8034169" y="6332538"/>
            <a:ext cx="350545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0"/>
          <p:cNvSpPr txBox="1"/>
          <p:nvPr>
            <p:ph idx="12" type="sldNum"/>
          </p:nvPr>
        </p:nvSpPr>
        <p:spPr>
          <a:xfrm>
            <a:off x="11444747" y="6332538"/>
            <a:ext cx="53980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41"/>
          <p:cNvSpPr txBox="1"/>
          <p:nvPr>
            <p:ph idx="10" type="dt"/>
          </p:nvPr>
        </p:nvSpPr>
        <p:spPr>
          <a:xfrm>
            <a:off x="652371" y="6332538"/>
            <a:ext cx="300649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8034169" y="6332538"/>
            <a:ext cx="350545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11444747" y="6332538"/>
            <a:ext cx="53980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652372" y="647700"/>
            <a:ext cx="4119654" cy="1714500"/>
          </a:xfrm>
          <a:prstGeom prst="rect">
            <a:avLst/>
          </a:prstGeom>
          <a:noFill/>
          <a:ln>
            <a:noFill/>
          </a:ln>
        </p:spPr>
        <p:txBody>
          <a:bodyPr anchorCtr="0" anchor="b" bIns="45700" lIns="91425" spcFirstLastPara="1" rIns="91425" wrap="square" tIns="45700">
            <a:noAutofit/>
          </a:bodyPr>
          <a:lstStyle>
            <a:lvl1pPr lvl="0" algn="l">
              <a:lnSpc>
                <a:spcPct val="120000"/>
              </a:lnSpc>
              <a:spcBef>
                <a:spcPts val="0"/>
              </a:spcBef>
              <a:spcAft>
                <a:spcPts val="0"/>
              </a:spcAft>
              <a:buClr>
                <a:srgbClr val="FFFFFF"/>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 type="body"/>
          </p:nvPr>
        </p:nvSpPr>
        <p:spPr>
          <a:xfrm>
            <a:off x="5540188" y="914400"/>
            <a:ext cx="5737412" cy="5029199"/>
          </a:xfrm>
          <a:prstGeom prst="rect">
            <a:avLst/>
          </a:prstGeom>
          <a:noFill/>
          <a:ln>
            <a:noFill/>
          </a:ln>
        </p:spPr>
        <p:txBody>
          <a:bodyPr anchorCtr="0" anchor="t" bIns="45700" lIns="91425" spcFirstLastPara="1" rIns="91425" wrap="square" tIns="45700">
            <a:normAutofit/>
          </a:bodyPr>
          <a:lstStyle>
            <a:lvl1pPr indent="-381000" lvl="0" marL="457200" algn="l">
              <a:lnSpc>
                <a:spcPct val="120000"/>
              </a:lnSpc>
              <a:spcBef>
                <a:spcPts val="1000"/>
              </a:spcBef>
              <a:spcAft>
                <a:spcPts val="0"/>
              </a:spcAft>
              <a:buSzPts val="2400"/>
              <a:buChar char="•"/>
              <a:defRPr sz="3200"/>
            </a:lvl1pPr>
            <a:lvl2pPr indent="-361950" lvl="1" marL="914400" algn="l">
              <a:lnSpc>
                <a:spcPct val="120000"/>
              </a:lnSpc>
              <a:spcBef>
                <a:spcPts val="500"/>
              </a:spcBef>
              <a:spcAft>
                <a:spcPts val="0"/>
              </a:spcAft>
              <a:buSzPts val="2100"/>
              <a:buChar char="•"/>
              <a:defRPr sz="2800"/>
            </a:lvl2pPr>
            <a:lvl3pPr indent="-342900" lvl="2" marL="1371600" algn="l">
              <a:lnSpc>
                <a:spcPct val="120000"/>
              </a:lnSpc>
              <a:spcBef>
                <a:spcPts val="500"/>
              </a:spcBef>
              <a:spcAft>
                <a:spcPts val="0"/>
              </a:spcAft>
              <a:buSzPts val="1800"/>
              <a:buChar char="•"/>
              <a:defRPr sz="2400"/>
            </a:lvl3pPr>
            <a:lvl4pPr indent="-323850" lvl="3" marL="1828800" algn="l">
              <a:lnSpc>
                <a:spcPct val="120000"/>
              </a:lnSpc>
              <a:spcBef>
                <a:spcPts val="500"/>
              </a:spcBef>
              <a:spcAft>
                <a:spcPts val="0"/>
              </a:spcAft>
              <a:buSzPts val="1500"/>
              <a:buChar char="•"/>
              <a:defRPr sz="2000"/>
            </a:lvl4pPr>
            <a:lvl5pPr indent="-323850" lvl="4" marL="2286000" algn="l">
              <a:lnSpc>
                <a:spcPct val="120000"/>
              </a:lnSpc>
              <a:spcBef>
                <a:spcPts val="500"/>
              </a:spcBef>
              <a:spcAft>
                <a:spcPts val="0"/>
              </a:spcAft>
              <a:buSzPts val="15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652372" y="2697479"/>
            <a:ext cx="4119654" cy="3246119"/>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1200"/>
              <a:buNone/>
              <a:defRPr sz="1600"/>
            </a:lvl1pPr>
            <a:lvl2pPr indent="-228600" lvl="1" marL="914400" algn="l">
              <a:lnSpc>
                <a:spcPct val="120000"/>
              </a:lnSpc>
              <a:spcBef>
                <a:spcPts val="500"/>
              </a:spcBef>
              <a:spcAft>
                <a:spcPts val="0"/>
              </a:spcAft>
              <a:buSzPts val="1050"/>
              <a:buNone/>
              <a:defRPr sz="1400"/>
            </a:lvl2pPr>
            <a:lvl3pPr indent="-228600" lvl="2" marL="1371600" algn="l">
              <a:lnSpc>
                <a:spcPct val="120000"/>
              </a:lnSpc>
              <a:spcBef>
                <a:spcPts val="500"/>
              </a:spcBef>
              <a:spcAft>
                <a:spcPts val="0"/>
              </a:spcAft>
              <a:buSzPts val="900"/>
              <a:buNone/>
              <a:defRPr sz="1200"/>
            </a:lvl3pPr>
            <a:lvl4pPr indent="-228600" lvl="3" marL="1828800" algn="l">
              <a:lnSpc>
                <a:spcPct val="120000"/>
              </a:lnSpc>
              <a:spcBef>
                <a:spcPts val="500"/>
              </a:spcBef>
              <a:spcAft>
                <a:spcPts val="0"/>
              </a:spcAft>
              <a:buSzPts val="750"/>
              <a:buNone/>
              <a:defRPr sz="1000"/>
            </a:lvl4pPr>
            <a:lvl5pPr indent="-228600" lvl="4" marL="2286000" algn="l">
              <a:lnSpc>
                <a:spcPct val="120000"/>
              </a:lnSpc>
              <a:spcBef>
                <a:spcPts val="500"/>
              </a:spcBef>
              <a:spcAft>
                <a:spcPts val="0"/>
              </a:spcAft>
              <a:buSzPts val="75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652371" y="6332538"/>
            <a:ext cx="300649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idx="11" type="ftr"/>
          </p:nvPr>
        </p:nvSpPr>
        <p:spPr>
          <a:xfrm>
            <a:off x="8034169" y="6332538"/>
            <a:ext cx="350545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2" type="sldNum"/>
          </p:nvPr>
        </p:nvSpPr>
        <p:spPr>
          <a:xfrm>
            <a:off x="11444747" y="6332538"/>
            <a:ext cx="53980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652372" y="647700"/>
            <a:ext cx="4119654" cy="1714500"/>
          </a:xfrm>
          <a:prstGeom prst="rect">
            <a:avLst/>
          </a:prstGeom>
          <a:noFill/>
          <a:ln>
            <a:noFill/>
          </a:ln>
        </p:spPr>
        <p:txBody>
          <a:bodyPr anchorCtr="0" anchor="b" bIns="45700" lIns="91425" spcFirstLastPara="1" rIns="91425" wrap="square" tIns="45700">
            <a:noAutofit/>
          </a:bodyPr>
          <a:lstStyle>
            <a:lvl1pPr lvl="0" algn="l">
              <a:lnSpc>
                <a:spcPct val="120000"/>
              </a:lnSpc>
              <a:spcBef>
                <a:spcPts val="0"/>
              </a:spcBef>
              <a:spcAft>
                <a:spcPts val="0"/>
              </a:spcAft>
              <a:buClr>
                <a:srgbClr val="FFFFFF"/>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idx="2" type="pic"/>
          </p:nvPr>
        </p:nvSpPr>
        <p:spPr>
          <a:xfrm>
            <a:off x="5486400" y="914400"/>
            <a:ext cx="5791200" cy="5029199"/>
          </a:xfrm>
          <a:prstGeom prst="rect">
            <a:avLst/>
          </a:prstGeom>
          <a:noFill/>
          <a:ln>
            <a:noFill/>
          </a:ln>
        </p:spPr>
      </p:sp>
      <p:sp>
        <p:nvSpPr>
          <p:cNvPr id="64" name="Google Shape;64;p43"/>
          <p:cNvSpPr txBox="1"/>
          <p:nvPr>
            <p:ph idx="1" type="body"/>
          </p:nvPr>
        </p:nvSpPr>
        <p:spPr>
          <a:xfrm>
            <a:off x="652372" y="2697480"/>
            <a:ext cx="4119654" cy="3171508"/>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1200"/>
              <a:buNone/>
              <a:defRPr sz="1600"/>
            </a:lvl1pPr>
            <a:lvl2pPr indent="-228600" lvl="1" marL="914400" algn="l">
              <a:lnSpc>
                <a:spcPct val="120000"/>
              </a:lnSpc>
              <a:spcBef>
                <a:spcPts val="500"/>
              </a:spcBef>
              <a:spcAft>
                <a:spcPts val="0"/>
              </a:spcAft>
              <a:buSzPts val="1050"/>
              <a:buNone/>
              <a:defRPr sz="1400"/>
            </a:lvl2pPr>
            <a:lvl3pPr indent="-228600" lvl="2" marL="1371600" algn="l">
              <a:lnSpc>
                <a:spcPct val="120000"/>
              </a:lnSpc>
              <a:spcBef>
                <a:spcPts val="500"/>
              </a:spcBef>
              <a:spcAft>
                <a:spcPts val="0"/>
              </a:spcAft>
              <a:buSzPts val="900"/>
              <a:buNone/>
              <a:defRPr sz="1200"/>
            </a:lvl3pPr>
            <a:lvl4pPr indent="-228600" lvl="3" marL="1828800" algn="l">
              <a:lnSpc>
                <a:spcPct val="120000"/>
              </a:lnSpc>
              <a:spcBef>
                <a:spcPts val="500"/>
              </a:spcBef>
              <a:spcAft>
                <a:spcPts val="0"/>
              </a:spcAft>
              <a:buSzPts val="750"/>
              <a:buNone/>
              <a:defRPr sz="1000"/>
            </a:lvl4pPr>
            <a:lvl5pPr indent="-228600" lvl="4" marL="2286000" algn="l">
              <a:lnSpc>
                <a:spcPct val="120000"/>
              </a:lnSpc>
              <a:spcBef>
                <a:spcPts val="500"/>
              </a:spcBef>
              <a:spcAft>
                <a:spcPts val="0"/>
              </a:spcAft>
              <a:buSzPts val="75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652371" y="6332538"/>
            <a:ext cx="300649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8034169" y="6332538"/>
            <a:ext cx="350545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11444747" y="6332538"/>
            <a:ext cx="53980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652371" y="647700"/>
            <a:ext cx="10625229" cy="1147053"/>
          </a:xfrm>
          <a:prstGeom prst="rect">
            <a:avLst/>
          </a:prstGeom>
          <a:noFill/>
          <a:ln>
            <a:noFill/>
          </a:ln>
        </p:spPr>
        <p:txBody>
          <a:bodyPr anchorCtr="0" anchor="b" bIns="45700" lIns="91425" spcFirstLastPara="1" rIns="91425" wrap="square" tIns="45700">
            <a:normAutofit/>
          </a:bodyPr>
          <a:lstStyle>
            <a:lvl1pPr lvl="0" marR="0" rtl="0" algn="l">
              <a:lnSpc>
                <a:spcPct val="120000"/>
              </a:lnSpc>
              <a:spcBef>
                <a:spcPts val="0"/>
              </a:spcBef>
              <a:spcAft>
                <a:spcPts val="0"/>
              </a:spcAft>
              <a:buClr>
                <a:srgbClr val="FFFFFF"/>
              </a:buClr>
              <a:buSzPts val="3600"/>
              <a:buFont typeface="Arial"/>
              <a:buNone/>
              <a:defRPr b="0" i="0" sz="3600" u="none" cap="none" strike="noStrike">
                <a:solidFill>
                  <a:srgbClr val="FFFFFF"/>
                </a:solidFill>
                <a:highlight>
                  <a:srgbClr val="000000"/>
                </a:highlight>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652371" y="2095500"/>
            <a:ext cx="10620855" cy="3848100"/>
          </a:xfrm>
          <a:prstGeom prst="rect">
            <a:avLst/>
          </a:prstGeom>
          <a:noFill/>
          <a:ln>
            <a:noFill/>
          </a:ln>
        </p:spPr>
        <p:txBody>
          <a:bodyPr anchorCtr="0" anchor="t" bIns="45700" lIns="91425" spcFirstLastPara="1" rIns="91425" wrap="square" tIns="45700">
            <a:normAutofit/>
          </a:bodyPr>
          <a:lstStyle>
            <a:lvl1pPr indent="-323850" lvl="0" marL="457200" marR="0" rtl="0" algn="l">
              <a:lnSpc>
                <a:spcPct val="120000"/>
              </a:lnSpc>
              <a:spcBef>
                <a:spcPts val="1000"/>
              </a:spcBef>
              <a:spcAft>
                <a:spcPts val="0"/>
              </a:spcAft>
              <a:buClr>
                <a:schemeClr val="dk1"/>
              </a:buClr>
              <a:buSzPts val="1500"/>
              <a:buFont typeface="Arial"/>
              <a:buChar char="•"/>
              <a:defRPr b="0" i="0" sz="2000" u="none" cap="none" strike="noStrike">
                <a:solidFill>
                  <a:schemeClr val="dk1"/>
                </a:solidFill>
                <a:latin typeface="Play"/>
                <a:ea typeface="Play"/>
                <a:cs typeface="Play"/>
                <a:sym typeface="Play"/>
              </a:defRPr>
            </a:lvl1pPr>
            <a:lvl2pPr indent="-314325" lvl="1" marL="914400" marR="0" rtl="0" algn="l">
              <a:lnSpc>
                <a:spcPct val="120000"/>
              </a:lnSpc>
              <a:spcBef>
                <a:spcPts val="500"/>
              </a:spcBef>
              <a:spcAft>
                <a:spcPts val="0"/>
              </a:spcAft>
              <a:buClr>
                <a:schemeClr val="dk1"/>
              </a:buClr>
              <a:buSzPts val="1350"/>
              <a:buFont typeface="Arial"/>
              <a:buChar char="•"/>
              <a:defRPr b="0" i="0" sz="1800" u="none" cap="none" strike="noStrike">
                <a:solidFill>
                  <a:schemeClr val="dk1"/>
                </a:solidFill>
                <a:latin typeface="Play"/>
                <a:ea typeface="Play"/>
                <a:cs typeface="Play"/>
                <a:sym typeface="Play"/>
              </a:defRPr>
            </a:lvl2pPr>
            <a:lvl3pPr indent="-304800" lvl="2" marL="1371600" marR="0" rtl="0" algn="l">
              <a:lnSpc>
                <a:spcPct val="120000"/>
              </a:lnSpc>
              <a:spcBef>
                <a:spcPts val="500"/>
              </a:spcBef>
              <a:spcAft>
                <a:spcPts val="0"/>
              </a:spcAft>
              <a:buClr>
                <a:schemeClr val="dk1"/>
              </a:buClr>
              <a:buSzPts val="1200"/>
              <a:buFont typeface="Arial"/>
              <a:buChar char="•"/>
              <a:defRPr b="0" i="0" sz="1600" u="none" cap="none" strike="noStrike">
                <a:solidFill>
                  <a:schemeClr val="dk1"/>
                </a:solidFill>
                <a:latin typeface="Play"/>
                <a:ea typeface="Play"/>
                <a:cs typeface="Play"/>
                <a:sym typeface="Play"/>
              </a:defRPr>
            </a:lvl3pPr>
            <a:lvl4pPr indent="-295275" lvl="3" marL="1828800" marR="0" rtl="0" algn="l">
              <a:lnSpc>
                <a:spcPct val="120000"/>
              </a:lnSpc>
              <a:spcBef>
                <a:spcPts val="500"/>
              </a:spcBef>
              <a:spcAft>
                <a:spcPts val="0"/>
              </a:spcAft>
              <a:buClr>
                <a:schemeClr val="dk1"/>
              </a:buClr>
              <a:buSzPts val="1050"/>
              <a:buFont typeface="Arial"/>
              <a:buChar char="•"/>
              <a:defRPr b="0" i="0" sz="1400" u="none" cap="none" strike="noStrike">
                <a:solidFill>
                  <a:schemeClr val="dk1"/>
                </a:solidFill>
                <a:latin typeface="Play"/>
                <a:ea typeface="Play"/>
                <a:cs typeface="Play"/>
                <a:sym typeface="Play"/>
              </a:defRPr>
            </a:lvl4pPr>
            <a:lvl5pPr indent="-295275" lvl="4" marL="2286000" marR="0" rtl="0" algn="l">
              <a:lnSpc>
                <a:spcPct val="120000"/>
              </a:lnSpc>
              <a:spcBef>
                <a:spcPts val="500"/>
              </a:spcBef>
              <a:spcAft>
                <a:spcPts val="0"/>
              </a:spcAft>
              <a:buClr>
                <a:schemeClr val="dk1"/>
              </a:buClr>
              <a:buSzPts val="1050"/>
              <a:buFont typeface="Arial"/>
              <a:buChar char="•"/>
              <a:defRPr b="0" i="0" sz="1400" u="none" cap="none" strike="noStrike">
                <a:solidFill>
                  <a:schemeClr val="dk1"/>
                </a:solidFill>
                <a:latin typeface="Play"/>
                <a:ea typeface="Play"/>
                <a:cs typeface="Play"/>
                <a:sym typeface="Play"/>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
                <a:ea typeface="Play"/>
                <a:cs typeface="Play"/>
                <a:sym typeface="Play"/>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
                <a:ea typeface="Play"/>
                <a:cs typeface="Play"/>
                <a:sym typeface="Play"/>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
                <a:ea typeface="Play"/>
                <a:cs typeface="Play"/>
                <a:sym typeface="Play"/>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
                <a:ea typeface="Play"/>
                <a:cs typeface="Play"/>
                <a:sym typeface="Play"/>
              </a:defRPr>
            </a:lvl9pPr>
          </a:lstStyle>
          <a:p/>
        </p:txBody>
      </p:sp>
      <p:sp>
        <p:nvSpPr>
          <p:cNvPr id="8" name="Google Shape;8;p34"/>
          <p:cNvSpPr txBox="1"/>
          <p:nvPr>
            <p:ph idx="10" type="dt"/>
          </p:nvPr>
        </p:nvSpPr>
        <p:spPr>
          <a:xfrm>
            <a:off x="652371" y="6332538"/>
            <a:ext cx="3006492"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900" u="none" cap="none" strike="noStrike">
                <a:solidFill>
                  <a:schemeClr val="dk1"/>
                </a:solidFill>
                <a:latin typeface="Play"/>
                <a:ea typeface="Play"/>
                <a:cs typeface="Play"/>
                <a:sym typeface="Pl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lay"/>
                <a:ea typeface="Play"/>
                <a:cs typeface="Play"/>
                <a:sym typeface="Play"/>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lay"/>
                <a:ea typeface="Play"/>
                <a:cs typeface="Play"/>
                <a:sym typeface="Play"/>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lay"/>
                <a:ea typeface="Play"/>
                <a:cs typeface="Play"/>
                <a:sym typeface="Play"/>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lay"/>
                <a:ea typeface="Play"/>
                <a:cs typeface="Play"/>
                <a:sym typeface="Play"/>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lay"/>
                <a:ea typeface="Play"/>
                <a:cs typeface="Play"/>
                <a:sym typeface="Play"/>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lay"/>
                <a:ea typeface="Play"/>
                <a:cs typeface="Play"/>
                <a:sym typeface="Play"/>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lay"/>
                <a:ea typeface="Play"/>
                <a:cs typeface="Play"/>
                <a:sym typeface="Play"/>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lay"/>
                <a:ea typeface="Play"/>
                <a:cs typeface="Play"/>
                <a:sym typeface="Play"/>
              </a:defRPr>
            </a:lvl9pPr>
          </a:lstStyle>
          <a:p/>
        </p:txBody>
      </p:sp>
      <p:sp>
        <p:nvSpPr>
          <p:cNvPr id="9" name="Google Shape;9;p34"/>
          <p:cNvSpPr txBox="1"/>
          <p:nvPr>
            <p:ph idx="11" type="ftr"/>
          </p:nvPr>
        </p:nvSpPr>
        <p:spPr>
          <a:xfrm>
            <a:off x="8034169" y="6332538"/>
            <a:ext cx="3505459"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1" i="0" sz="900" u="none" cap="none" strike="noStrike">
                <a:solidFill>
                  <a:schemeClr val="dk1"/>
                </a:solidFill>
                <a:latin typeface="Play"/>
                <a:ea typeface="Play"/>
                <a:cs typeface="Play"/>
                <a:sym typeface="Pl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lay"/>
                <a:ea typeface="Play"/>
                <a:cs typeface="Play"/>
                <a:sym typeface="Play"/>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lay"/>
                <a:ea typeface="Play"/>
                <a:cs typeface="Play"/>
                <a:sym typeface="Play"/>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lay"/>
                <a:ea typeface="Play"/>
                <a:cs typeface="Play"/>
                <a:sym typeface="Play"/>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lay"/>
                <a:ea typeface="Play"/>
                <a:cs typeface="Play"/>
                <a:sym typeface="Play"/>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lay"/>
                <a:ea typeface="Play"/>
                <a:cs typeface="Play"/>
                <a:sym typeface="Play"/>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lay"/>
                <a:ea typeface="Play"/>
                <a:cs typeface="Play"/>
                <a:sym typeface="Play"/>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lay"/>
                <a:ea typeface="Play"/>
                <a:cs typeface="Play"/>
                <a:sym typeface="Play"/>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lay"/>
                <a:ea typeface="Play"/>
                <a:cs typeface="Play"/>
                <a:sym typeface="Play"/>
              </a:defRPr>
            </a:lvl9pPr>
          </a:lstStyle>
          <a:p/>
        </p:txBody>
      </p:sp>
      <p:sp>
        <p:nvSpPr>
          <p:cNvPr id="10" name="Google Shape;10;p34"/>
          <p:cNvSpPr txBox="1"/>
          <p:nvPr>
            <p:ph idx="12" type="sldNum"/>
          </p:nvPr>
        </p:nvSpPr>
        <p:spPr>
          <a:xfrm>
            <a:off x="11444747" y="6332538"/>
            <a:ext cx="53980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1pPr>
            <a:lvl2pPr indent="0" lvl="1"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2pPr>
            <a:lvl3pPr indent="0" lvl="2"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3pPr>
            <a:lvl4pPr indent="0" lvl="3"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4pPr>
            <a:lvl5pPr indent="0" lvl="4"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5pPr>
            <a:lvl6pPr indent="0" lvl="5"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6pPr>
            <a:lvl7pPr indent="0" lvl="6"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7pPr>
            <a:lvl8pPr indent="0" lvl="7"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8pPr>
            <a:lvl9pPr indent="0" lvl="8" marL="0" marR="0" rtl="0" algn="r">
              <a:lnSpc>
                <a:spcPct val="100000"/>
              </a:lnSpc>
              <a:spcBef>
                <a:spcPts val="0"/>
              </a:spcBef>
              <a:spcAft>
                <a:spcPts val="0"/>
              </a:spcAft>
              <a:buClr>
                <a:srgbClr val="000000"/>
              </a:buClr>
              <a:buSzPts val="900"/>
              <a:buFont typeface="Arial"/>
              <a:buNone/>
              <a:defRPr b="1" i="0" sz="900" u="none" cap="none" strike="noStrike">
                <a:solidFill>
                  <a:schemeClr val="dk1"/>
                </a:solidFill>
                <a:latin typeface="Play"/>
                <a:ea typeface="Play"/>
                <a:cs typeface="Play"/>
                <a:sym typeface="Play"/>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8.png"/><Relationship Id="rId11" Type="http://schemas.openxmlformats.org/officeDocument/2006/relationships/image" Target="../media/image17.png"/><Relationship Id="rId10" Type="http://schemas.openxmlformats.org/officeDocument/2006/relationships/image" Target="../media/image15.png"/><Relationship Id="rId9" Type="http://schemas.openxmlformats.org/officeDocument/2006/relationships/image" Target="../media/image23.png"/><Relationship Id="rId5" Type="http://schemas.openxmlformats.org/officeDocument/2006/relationships/image" Target="../media/image10.png"/><Relationship Id="rId6" Type="http://schemas.openxmlformats.org/officeDocument/2006/relationships/image" Target="../media/image9.png"/><Relationship Id="rId7" Type="http://schemas.openxmlformats.org/officeDocument/2006/relationships/image" Target="../media/image11.png"/><Relationship Id="rId8"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6.png"/><Relationship Id="rId4" Type="http://schemas.openxmlformats.org/officeDocument/2006/relationships/image" Target="../media/image18.png"/><Relationship Id="rId11" Type="http://schemas.openxmlformats.org/officeDocument/2006/relationships/image" Target="../media/image25.png"/><Relationship Id="rId10" Type="http://schemas.openxmlformats.org/officeDocument/2006/relationships/image" Target="../media/image33.png"/><Relationship Id="rId9" Type="http://schemas.openxmlformats.org/officeDocument/2006/relationships/image" Target="../media/image19.png"/><Relationship Id="rId5" Type="http://schemas.openxmlformats.org/officeDocument/2006/relationships/image" Target="../media/image27.png"/><Relationship Id="rId6" Type="http://schemas.openxmlformats.org/officeDocument/2006/relationships/image" Target="../media/image22.png"/><Relationship Id="rId7" Type="http://schemas.openxmlformats.org/officeDocument/2006/relationships/image" Target="../media/image21.png"/><Relationship Id="rId8"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4.png"/><Relationship Id="rId4" Type="http://schemas.openxmlformats.org/officeDocument/2006/relationships/image" Target="../media/image26.png"/><Relationship Id="rId11" Type="http://schemas.openxmlformats.org/officeDocument/2006/relationships/image" Target="../media/image35.png"/><Relationship Id="rId10" Type="http://schemas.openxmlformats.org/officeDocument/2006/relationships/image" Target="../media/image30.png"/><Relationship Id="rId9" Type="http://schemas.openxmlformats.org/officeDocument/2006/relationships/image" Target="../media/image39.png"/><Relationship Id="rId5" Type="http://schemas.openxmlformats.org/officeDocument/2006/relationships/image" Target="../media/image29.png"/><Relationship Id="rId6" Type="http://schemas.openxmlformats.org/officeDocument/2006/relationships/image" Target="../media/image32.png"/><Relationship Id="rId7" Type="http://schemas.openxmlformats.org/officeDocument/2006/relationships/image" Target="../media/image31.png"/><Relationship Id="rId8" Type="http://schemas.openxmlformats.org/officeDocument/2006/relationships/image" Target="../media/image4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1.png"/><Relationship Id="rId4" Type="http://schemas.openxmlformats.org/officeDocument/2006/relationships/image" Target="../media/image36.png"/><Relationship Id="rId11" Type="http://schemas.openxmlformats.org/officeDocument/2006/relationships/image" Target="../media/image44.png"/><Relationship Id="rId10" Type="http://schemas.openxmlformats.org/officeDocument/2006/relationships/image" Target="../media/image45.png"/><Relationship Id="rId9" Type="http://schemas.openxmlformats.org/officeDocument/2006/relationships/image" Target="../media/image40.png"/><Relationship Id="rId5" Type="http://schemas.openxmlformats.org/officeDocument/2006/relationships/image" Target="../media/image37.png"/><Relationship Id="rId6" Type="http://schemas.openxmlformats.org/officeDocument/2006/relationships/image" Target="../media/image34.png"/><Relationship Id="rId7" Type="http://schemas.openxmlformats.org/officeDocument/2006/relationships/image" Target="../media/image43.png"/><Relationship Id="rId8" Type="http://schemas.openxmlformats.org/officeDocument/2006/relationships/image" Target="../media/image3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3.png"/><Relationship Id="rId5"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8.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9.png"/><Relationship Id="rId4" Type="http://schemas.openxmlformats.org/officeDocument/2006/relationships/image" Target="../media/image51.png"/><Relationship Id="rId5" Type="http://schemas.openxmlformats.org/officeDocument/2006/relationships/image" Target="../media/image50.png"/><Relationship Id="rId6" Type="http://schemas.openxmlformats.org/officeDocument/2006/relationships/image" Target="../media/image52.png"/><Relationship Id="rId7"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descr="An image of a lake, mountains, and sky at night" id="84" name="Google Shape;84;p1"/>
          <p:cNvPicPr preferRelativeResize="0"/>
          <p:nvPr/>
        </p:nvPicPr>
        <p:blipFill rotWithShape="1">
          <a:blip r:embed="rId3">
            <a:alphaModFix/>
          </a:blip>
          <a:srcRect b="0" l="0" r="0" t="15730"/>
          <a:stretch/>
        </p:blipFill>
        <p:spPr>
          <a:xfrm>
            <a:off x="-4" y="10"/>
            <a:ext cx="12192000" cy="6857990"/>
          </a:xfrm>
          <a:prstGeom prst="rect">
            <a:avLst/>
          </a:prstGeom>
          <a:noFill/>
          <a:ln>
            <a:noFill/>
          </a:ln>
        </p:spPr>
      </p:pic>
      <p:sp>
        <p:nvSpPr>
          <p:cNvPr id="85" name="Google Shape;85;p1"/>
          <p:cNvSpPr txBox="1"/>
          <p:nvPr>
            <p:ph type="ctrTitle"/>
          </p:nvPr>
        </p:nvSpPr>
        <p:spPr>
          <a:xfrm>
            <a:off x="647700" y="3500450"/>
            <a:ext cx="10797000" cy="18444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1"/>
              </a:buClr>
              <a:buSzPts val="3600"/>
              <a:buFont typeface="Arial"/>
              <a:buNone/>
            </a:pPr>
            <a:r>
              <a:rPr lang="en-US" sz="3200">
                <a:solidFill>
                  <a:schemeClr val="lt1"/>
                </a:solidFill>
                <a:latin typeface="Play"/>
                <a:ea typeface="Play"/>
                <a:cs typeface="Play"/>
                <a:sym typeface="Play"/>
              </a:rPr>
              <a:t>SSDFS: ZNS/FDP ready LFS file system saving your space and decreasing TCO cost</a:t>
            </a:r>
            <a:endParaRPr sz="2400">
              <a:solidFill>
                <a:schemeClr val="lt1"/>
              </a:solidFill>
            </a:endParaRPr>
          </a:p>
        </p:txBody>
      </p:sp>
      <p:sp>
        <p:nvSpPr>
          <p:cNvPr id="86" name="Google Shape;86;p1"/>
          <p:cNvSpPr txBox="1"/>
          <p:nvPr>
            <p:ph idx="1" type="subTitle"/>
          </p:nvPr>
        </p:nvSpPr>
        <p:spPr>
          <a:xfrm>
            <a:off x="647700" y="5445153"/>
            <a:ext cx="8509800" cy="1010400"/>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SzPts val="1350"/>
              <a:buNone/>
            </a:pPr>
            <a:r>
              <a:rPr lang="en-US">
                <a:solidFill>
                  <a:srgbClr val="FFFFFF"/>
                </a:solidFill>
              </a:rPr>
              <a:t>Viacheslav Dubeyko</a:t>
            </a:r>
            <a:endParaRPr>
              <a:solidFill>
                <a:srgbClr val="FFFFFF"/>
              </a:solidFill>
            </a:endParaRPr>
          </a:p>
          <a:p>
            <a:pPr indent="0" lvl="0" marL="0" rtl="0" algn="l">
              <a:lnSpc>
                <a:spcPct val="110000"/>
              </a:lnSpc>
              <a:spcBef>
                <a:spcPts val="0"/>
              </a:spcBef>
              <a:spcAft>
                <a:spcPts val="0"/>
              </a:spcAft>
              <a:buSzPts val="1350"/>
              <a:buNone/>
            </a:pPr>
            <a:r>
              <a:t/>
            </a:r>
            <a:endParaRPr>
              <a:solidFill>
                <a:srgbClr val="FFFFFF"/>
              </a:solidFill>
            </a:endParaRPr>
          </a:p>
        </p:txBody>
      </p:sp>
      <p:sp>
        <p:nvSpPr>
          <p:cNvPr id="87" name="Google Shape;87;p1"/>
          <p:cNvSpPr txBox="1"/>
          <p:nvPr>
            <p:ph idx="12" type="sldNum"/>
          </p:nvPr>
        </p:nvSpPr>
        <p:spPr>
          <a:xfrm>
            <a:off x="11444747" y="6332538"/>
            <a:ext cx="539808"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solidFill>
                  <a:srgbClr val="FFFFFF"/>
                </a:solidFill>
              </a:rPr>
              <a:t>‹#›</a:t>
            </a:fld>
            <a:endParaRPr>
              <a:solidFill>
                <a:srgbClr val="FFFFFF"/>
              </a:solidFill>
            </a:endParaRPr>
          </a:p>
        </p:txBody>
      </p:sp>
      <p:sp>
        <p:nvSpPr>
          <p:cNvPr id="88" name="Google Shape;88;p1"/>
          <p:cNvSpPr txBox="1"/>
          <p:nvPr/>
        </p:nvSpPr>
        <p:spPr>
          <a:xfrm>
            <a:off x="8034169" y="6332538"/>
            <a:ext cx="35055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1" lang="en-US" sz="900">
                <a:solidFill>
                  <a:srgbClr val="FF0000"/>
                </a:solidFill>
                <a:latin typeface="Play"/>
                <a:ea typeface="Play"/>
                <a:cs typeface="Play"/>
                <a:sym typeface="Play"/>
              </a:rPr>
              <a:t>SSDFS.ORG</a:t>
            </a:r>
            <a:endParaRPr b="1" sz="900">
              <a:solidFill>
                <a:srgbClr val="000000"/>
              </a:solidFill>
              <a:latin typeface="Play"/>
              <a:ea typeface="Play"/>
              <a:cs typeface="Play"/>
              <a:sym typeface="Pla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2ef2c5e708c_0_38"/>
          <p:cNvSpPr txBox="1"/>
          <p:nvPr>
            <p:ph idx="12" type="sldNum"/>
          </p:nvPr>
        </p:nvSpPr>
        <p:spPr>
          <a:xfrm>
            <a:off x="11444747" y="6332538"/>
            <a:ext cx="539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169" name="Google Shape;169;g2ef2c5e708c_0_38"/>
          <p:cNvSpPr txBox="1"/>
          <p:nvPr/>
        </p:nvSpPr>
        <p:spPr>
          <a:xfrm>
            <a:off x="367525" y="197225"/>
            <a:ext cx="108681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lang="en-US" sz="2400">
                <a:solidFill>
                  <a:schemeClr val="dk1"/>
                </a:solidFill>
              </a:rPr>
              <a:t>Erase block based deduplication</a:t>
            </a:r>
            <a:endParaRPr b="1" i="0" sz="2400" u="none" cap="none" strike="noStrike">
              <a:solidFill>
                <a:schemeClr val="dk1"/>
              </a:solidFill>
              <a:latin typeface="Arial"/>
              <a:ea typeface="Arial"/>
              <a:cs typeface="Arial"/>
              <a:sym typeface="Arial"/>
            </a:endParaRPr>
          </a:p>
        </p:txBody>
      </p:sp>
      <p:pic>
        <p:nvPicPr>
          <p:cNvPr id="170" name="Google Shape;170;g2ef2c5e708c_0_38"/>
          <p:cNvPicPr preferRelativeResize="0"/>
          <p:nvPr/>
        </p:nvPicPr>
        <p:blipFill>
          <a:blip r:embed="rId3">
            <a:alphaModFix/>
          </a:blip>
          <a:stretch>
            <a:fillRect/>
          </a:stretch>
        </p:blipFill>
        <p:spPr>
          <a:xfrm>
            <a:off x="2723400" y="1182450"/>
            <a:ext cx="6456500" cy="4976650"/>
          </a:xfrm>
          <a:prstGeom prst="rect">
            <a:avLst/>
          </a:prstGeom>
          <a:noFill/>
          <a:ln>
            <a:noFill/>
          </a:ln>
        </p:spPr>
      </p:pic>
      <p:sp>
        <p:nvSpPr>
          <p:cNvPr id="171" name="Google Shape;171;g2ef2c5e708c_0_38"/>
          <p:cNvSpPr txBox="1"/>
          <p:nvPr/>
        </p:nvSpPr>
        <p:spPr>
          <a:xfrm>
            <a:off x="8034169" y="6332538"/>
            <a:ext cx="35055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1" lang="en-US" sz="900">
                <a:solidFill>
                  <a:srgbClr val="FF0000"/>
                </a:solidFill>
                <a:latin typeface="Play"/>
                <a:ea typeface="Play"/>
                <a:cs typeface="Play"/>
                <a:sym typeface="Play"/>
              </a:rPr>
              <a:t>SSDFS.ORG</a:t>
            </a:r>
            <a:endParaRPr b="1" sz="900">
              <a:solidFill>
                <a:srgbClr val="000000"/>
              </a:solidFill>
              <a:latin typeface="Play"/>
              <a:ea typeface="Play"/>
              <a:cs typeface="Play"/>
              <a:sym typeface="Pla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2ef2c5e708c_0_48"/>
          <p:cNvSpPr/>
          <p:nvPr/>
        </p:nvSpPr>
        <p:spPr>
          <a:xfrm>
            <a:off x="5279650" y="1013525"/>
            <a:ext cx="2046900" cy="1262100"/>
          </a:xfrm>
          <a:prstGeom prst="rect">
            <a:avLst/>
          </a:prstGeom>
          <a:noFill/>
          <a:ln cap="flat" cmpd="sng" w="19050">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
              <a:ea typeface="Play"/>
              <a:cs typeface="Play"/>
              <a:sym typeface="Play"/>
            </a:endParaRPr>
          </a:p>
        </p:txBody>
      </p:sp>
      <p:sp>
        <p:nvSpPr>
          <p:cNvPr id="177" name="Google Shape;177;g2ef2c5e708c_0_48"/>
          <p:cNvSpPr/>
          <p:nvPr/>
        </p:nvSpPr>
        <p:spPr>
          <a:xfrm>
            <a:off x="2550750" y="3156213"/>
            <a:ext cx="467100" cy="3387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
              <a:ea typeface="Play"/>
              <a:cs typeface="Play"/>
              <a:sym typeface="Play"/>
            </a:endParaRPr>
          </a:p>
        </p:txBody>
      </p:sp>
      <p:sp>
        <p:nvSpPr>
          <p:cNvPr id="178" name="Google Shape;178;g2ef2c5e708c_0_48"/>
          <p:cNvSpPr/>
          <p:nvPr/>
        </p:nvSpPr>
        <p:spPr>
          <a:xfrm>
            <a:off x="1483950" y="3156213"/>
            <a:ext cx="467100" cy="3387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
              <a:ea typeface="Play"/>
              <a:cs typeface="Play"/>
              <a:sym typeface="Play"/>
            </a:endParaRPr>
          </a:p>
        </p:txBody>
      </p:sp>
      <p:sp>
        <p:nvSpPr>
          <p:cNvPr id="179" name="Google Shape;179;g2ef2c5e708c_0_48"/>
          <p:cNvSpPr txBox="1"/>
          <p:nvPr>
            <p:ph idx="12" type="sldNum"/>
          </p:nvPr>
        </p:nvSpPr>
        <p:spPr>
          <a:xfrm>
            <a:off x="11444747" y="6332538"/>
            <a:ext cx="539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180" name="Google Shape;180;g2ef2c5e708c_0_48"/>
          <p:cNvSpPr txBox="1"/>
          <p:nvPr/>
        </p:nvSpPr>
        <p:spPr>
          <a:xfrm>
            <a:off x="367525" y="197225"/>
            <a:ext cx="108681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lang="en-US" sz="2400">
                <a:solidFill>
                  <a:schemeClr val="dk1"/>
                </a:solidFill>
              </a:rPr>
              <a:t>The recoverfs tool</a:t>
            </a:r>
            <a:endParaRPr b="1" i="0" sz="2400" u="none" cap="none" strike="noStrike">
              <a:solidFill>
                <a:schemeClr val="dk1"/>
              </a:solidFill>
              <a:latin typeface="Arial"/>
              <a:ea typeface="Arial"/>
              <a:cs typeface="Arial"/>
              <a:sym typeface="Arial"/>
            </a:endParaRPr>
          </a:p>
        </p:txBody>
      </p:sp>
      <p:sp>
        <p:nvSpPr>
          <p:cNvPr id="181" name="Google Shape;181;g2ef2c5e708c_0_48"/>
          <p:cNvSpPr txBox="1"/>
          <p:nvPr/>
        </p:nvSpPr>
        <p:spPr>
          <a:xfrm>
            <a:off x="1851425" y="4293075"/>
            <a:ext cx="968100" cy="3387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1000"/>
              <a:t>Erase block 1</a:t>
            </a:r>
            <a:endParaRPr sz="1000"/>
          </a:p>
        </p:txBody>
      </p:sp>
      <p:sp>
        <p:nvSpPr>
          <p:cNvPr id="182" name="Google Shape;182;g2ef2c5e708c_0_48"/>
          <p:cNvSpPr txBox="1"/>
          <p:nvPr/>
        </p:nvSpPr>
        <p:spPr>
          <a:xfrm>
            <a:off x="2918225" y="4293075"/>
            <a:ext cx="968100" cy="3387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1000"/>
              <a:t>Erase block 2</a:t>
            </a:r>
            <a:endParaRPr sz="1000"/>
          </a:p>
        </p:txBody>
      </p:sp>
      <p:sp>
        <p:nvSpPr>
          <p:cNvPr id="183" name="Google Shape;183;g2ef2c5e708c_0_48"/>
          <p:cNvSpPr txBox="1"/>
          <p:nvPr/>
        </p:nvSpPr>
        <p:spPr>
          <a:xfrm>
            <a:off x="4366025" y="4293075"/>
            <a:ext cx="1039500" cy="3387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1000"/>
              <a:t>Erase block N</a:t>
            </a:r>
            <a:endParaRPr sz="1000"/>
          </a:p>
        </p:txBody>
      </p:sp>
      <p:sp>
        <p:nvSpPr>
          <p:cNvPr id="184" name="Google Shape;184;g2ef2c5e708c_0_48"/>
          <p:cNvSpPr txBox="1"/>
          <p:nvPr/>
        </p:nvSpPr>
        <p:spPr>
          <a:xfrm>
            <a:off x="3959975" y="4231575"/>
            <a:ext cx="332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Play"/>
                <a:ea typeface="Play"/>
                <a:cs typeface="Play"/>
                <a:sym typeface="Play"/>
              </a:rPr>
              <a:t>…</a:t>
            </a:r>
            <a:endParaRPr>
              <a:latin typeface="Play"/>
              <a:ea typeface="Play"/>
              <a:cs typeface="Play"/>
              <a:sym typeface="Play"/>
            </a:endParaRPr>
          </a:p>
        </p:txBody>
      </p:sp>
      <p:sp>
        <p:nvSpPr>
          <p:cNvPr id="185" name="Google Shape;185;g2ef2c5e708c_0_48"/>
          <p:cNvSpPr/>
          <p:nvPr/>
        </p:nvSpPr>
        <p:spPr>
          <a:xfrm>
            <a:off x="1762750" y="4211775"/>
            <a:ext cx="3738900" cy="5172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g2ef2c5e708c_0_48"/>
          <p:cNvSpPr txBox="1"/>
          <p:nvPr/>
        </p:nvSpPr>
        <p:spPr>
          <a:xfrm>
            <a:off x="2824150" y="4728975"/>
            <a:ext cx="161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Play"/>
                <a:ea typeface="Play"/>
                <a:cs typeface="Play"/>
                <a:sym typeface="Play"/>
              </a:rPr>
              <a:t>Corrupted v</a:t>
            </a:r>
            <a:r>
              <a:rPr lang="en-US">
                <a:latin typeface="Play"/>
                <a:ea typeface="Play"/>
                <a:cs typeface="Play"/>
                <a:sym typeface="Play"/>
              </a:rPr>
              <a:t>olume</a:t>
            </a:r>
            <a:endParaRPr>
              <a:latin typeface="Play"/>
              <a:ea typeface="Play"/>
              <a:cs typeface="Play"/>
              <a:sym typeface="Play"/>
            </a:endParaRPr>
          </a:p>
        </p:txBody>
      </p:sp>
      <p:sp>
        <p:nvSpPr>
          <p:cNvPr id="187" name="Google Shape;187;g2ef2c5e708c_0_48"/>
          <p:cNvSpPr/>
          <p:nvPr/>
        </p:nvSpPr>
        <p:spPr>
          <a:xfrm>
            <a:off x="7172950" y="4211775"/>
            <a:ext cx="3738900" cy="517200"/>
          </a:xfrm>
          <a:prstGeom prst="rect">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g2ef2c5e708c_0_48"/>
          <p:cNvSpPr txBox="1"/>
          <p:nvPr/>
        </p:nvSpPr>
        <p:spPr>
          <a:xfrm>
            <a:off x="8296600" y="4751825"/>
            <a:ext cx="1313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Play"/>
                <a:ea typeface="Play"/>
                <a:cs typeface="Play"/>
                <a:sym typeface="Play"/>
              </a:rPr>
              <a:t>Clean v</a:t>
            </a:r>
            <a:r>
              <a:rPr lang="en-US">
                <a:latin typeface="Play"/>
                <a:ea typeface="Play"/>
                <a:cs typeface="Play"/>
                <a:sym typeface="Play"/>
              </a:rPr>
              <a:t>olume</a:t>
            </a:r>
            <a:endParaRPr>
              <a:latin typeface="Play"/>
              <a:ea typeface="Play"/>
              <a:cs typeface="Play"/>
              <a:sym typeface="Play"/>
            </a:endParaRPr>
          </a:p>
        </p:txBody>
      </p:sp>
      <p:sp>
        <p:nvSpPr>
          <p:cNvPr id="189" name="Google Shape;189;g2ef2c5e708c_0_48"/>
          <p:cNvSpPr txBox="1"/>
          <p:nvPr/>
        </p:nvSpPr>
        <p:spPr>
          <a:xfrm>
            <a:off x="8491450" y="2238550"/>
            <a:ext cx="923700" cy="4002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a:t>recoverfs</a:t>
            </a:r>
            <a:endParaRPr/>
          </a:p>
        </p:txBody>
      </p:sp>
      <p:sp>
        <p:nvSpPr>
          <p:cNvPr id="190" name="Google Shape;190;g2ef2c5e708c_0_48"/>
          <p:cNvSpPr/>
          <p:nvPr/>
        </p:nvSpPr>
        <p:spPr>
          <a:xfrm rot="-7396176">
            <a:off x="6856638" y="1675018"/>
            <a:ext cx="170076" cy="3496713"/>
          </a:xfrm>
          <a:prstGeom prst="downArrow">
            <a:avLst>
              <a:gd fmla="val 50000" name="adj1"/>
              <a:gd fmla="val 50000" name="adj2"/>
            </a:avLst>
          </a:prstGeom>
          <a:solidFill>
            <a:srgbClr val="38761D"/>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g2ef2c5e708c_0_48"/>
          <p:cNvSpPr txBox="1"/>
          <p:nvPr/>
        </p:nvSpPr>
        <p:spPr>
          <a:xfrm>
            <a:off x="6188825" y="3003250"/>
            <a:ext cx="857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rgbClr val="38761D"/>
                </a:solidFill>
              </a:rPr>
              <a:t>Extract</a:t>
            </a:r>
            <a:endParaRPr b="1">
              <a:solidFill>
                <a:srgbClr val="38761D"/>
              </a:solidFill>
            </a:endParaRPr>
          </a:p>
        </p:txBody>
      </p:sp>
      <p:sp>
        <p:nvSpPr>
          <p:cNvPr id="192" name="Google Shape;192;g2ef2c5e708c_0_48"/>
          <p:cNvSpPr/>
          <p:nvPr/>
        </p:nvSpPr>
        <p:spPr>
          <a:xfrm>
            <a:off x="8868250" y="2661613"/>
            <a:ext cx="170100" cy="1527300"/>
          </a:xfrm>
          <a:prstGeom prst="down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g2ef2c5e708c_0_48"/>
          <p:cNvSpPr txBox="1"/>
          <p:nvPr/>
        </p:nvSpPr>
        <p:spPr>
          <a:xfrm>
            <a:off x="9035650" y="3066975"/>
            <a:ext cx="209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rgbClr val="FF0000"/>
                </a:solidFill>
              </a:rPr>
              <a:t>R</a:t>
            </a:r>
            <a:r>
              <a:rPr b="1" lang="en-US">
                <a:solidFill>
                  <a:srgbClr val="FF0000"/>
                </a:solidFill>
              </a:rPr>
              <a:t>ecreate files</a:t>
            </a:r>
            <a:endParaRPr b="1">
              <a:solidFill>
                <a:srgbClr val="FF0000"/>
              </a:solidFill>
            </a:endParaRPr>
          </a:p>
        </p:txBody>
      </p:sp>
      <p:sp>
        <p:nvSpPr>
          <p:cNvPr id="194" name="Google Shape;194;g2ef2c5e708c_0_48"/>
          <p:cNvSpPr txBox="1"/>
          <p:nvPr/>
        </p:nvSpPr>
        <p:spPr>
          <a:xfrm>
            <a:off x="4292375" y="5527100"/>
            <a:ext cx="4199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0000FF"/>
                </a:solidFill>
              </a:rPr>
              <a:t>Copy data</a:t>
            </a:r>
            <a:r>
              <a:rPr lang="en-US"/>
              <a:t> from corrupted volume as a </a:t>
            </a:r>
            <a:r>
              <a:rPr lang="en-US">
                <a:solidFill>
                  <a:srgbClr val="FF0000"/>
                </a:solidFill>
              </a:rPr>
              <a:t>last resort</a:t>
            </a:r>
            <a:endParaRPr>
              <a:solidFill>
                <a:srgbClr val="FF0000"/>
              </a:solidFill>
            </a:endParaRPr>
          </a:p>
        </p:txBody>
      </p:sp>
      <p:sp>
        <p:nvSpPr>
          <p:cNvPr id="195" name="Google Shape;195;g2ef2c5e708c_0_48"/>
          <p:cNvSpPr txBox="1"/>
          <p:nvPr/>
        </p:nvSpPr>
        <p:spPr>
          <a:xfrm>
            <a:off x="1464100" y="3136338"/>
            <a:ext cx="539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dk1"/>
                </a:solidFill>
                <a:latin typeface="Play"/>
                <a:ea typeface="Play"/>
                <a:cs typeface="Play"/>
                <a:sym typeface="Play"/>
              </a:rPr>
              <a:t>Log 1</a:t>
            </a:r>
            <a:endParaRPr sz="1000">
              <a:solidFill>
                <a:schemeClr val="dk1"/>
              </a:solidFill>
              <a:latin typeface="Play"/>
              <a:ea typeface="Play"/>
              <a:cs typeface="Play"/>
              <a:sym typeface="Play"/>
            </a:endParaRPr>
          </a:p>
        </p:txBody>
      </p:sp>
      <p:sp>
        <p:nvSpPr>
          <p:cNvPr id="196" name="Google Shape;196;g2ef2c5e708c_0_48"/>
          <p:cNvSpPr txBox="1"/>
          <p:nvPr/>
        </p:nvSpPr>
        <p:spPr>
          <a:xfrm>
            <a:off x="2530900" y="3136338"/>
            <a:ext cx="539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dk1"/>
                </a:solidFill>
                <a:latin typeface="Play"/>
                <a:ea typeface="Play"/>
                <a:cs typeface="Play"/>
                <a:sym typeface="Play"/>
              </a:rPr>
              <a:t>Log n</a:t>
            </a:r>
            <a:endParaRPr sz="1000">
              <a:solidFill>
                <a:schemeClr val="dk1"/>
              </a:solidFill>
              <a:latin typeface="Play"/>
              <a:ea typeface="Play"/>
              <a:cs typeface="Play"/>
              <a:sym typeface="Play"/>
            </a:endParaRPr>
          </a:p>
        </p:txBody>
      </p:sp>
      <p:sp>
        <p:nvSpPr>
          <p:cNvPr id="197" name="Google Shape;197;g2ef2c5e708c_0_48"/>
          <p:cNvSpPr txBox="1"/>
          <p:nvPr/>
        </p:nvSpPr>
        <p:spPr>
          <a:xfrm>
            <a:off x="2128300" y="3115525"/>
            <a:ext cx="278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dk1"/>
                </a:solidFill>
                <a:latin typeface="Play"/>
                <a:ea typeface="Play"/>
                <a:cs typeface="Play"/>
                <a:sym typeface="Play"/>
              </a:rPr>
              <a:t>…</a:t>
            </a:r>
            <a:endParaRPr sz="1000">
              <a:solidFill>
                <a:schemeClr val="dk1"/>
              </a:solidFill>
              <a:latin typeface="Play"/>
              <a:ea typeface="Play"/>
              <a:cs typeface="Play"/>
              <a:sym typeface="Play"/>
            </a:endParaRPr>
          </a:p>
        </p:txBody>
      </p:sp>
      <p:sp>
        <p:nvSpPr>
          <p:cNvPr id="198" name="Google Shape;198;g2ef2c5e708c_0_48"/>
          <p:cNvSpPr/>
          <p:nvPr/>
        </p:nvSpPr>
        <p:spPr>
          <a:xfrm>
            <a:off x="1401475" y="3066975"/>
            <a:ext cx="1728900" cy="517200"/>
          </a:xfrm>
          <a:prstGeom prst="rect">
            <a:avLst/>
          </a:prstGeom>
          <a:noFill/>
          <a:ln cap="flat" cmpd="sng" w="19050">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
              <a:ea typeface="Play"/>
              <a:cs typeface="Play"/>
              <a:sym typeface="Play"/>
            </a:endParaRPr>
          </a:p>
        </p:txBody>
      </p:sp>
      <p:cxnSp>
        <p:nvCxnSpPr>
          <p:cNvPr id="199" name="Google Shape;199;g2ef2c5e708c_0_48"/>
          <p:cNvCxnSpPr/>
          <p:nvPr/>
        </p:nvCxnSpPr>
        <p:spPr>
          <a:xfrm>
            <a:off x="1414400" y="3606925"/>
            <a:ext cx="467100" cy="685500"/>
          </a:xfrm>
          <a:prstGeom prst="straightConnector1">
            <a:avLst/>
          </a:prstGeom>
          <a:noFill/>
          <a:ln cap="flat" cmpd="sng" w="19050">
            <a:solidFill>
              <a:srgbClr val="0000FF"/>
            </a:solidFill>
            <a:prstDash val="dot"/>
            <a:round/>
            <a:headEnd len="med" w="med" type="none"/>
            <a:tailEnd len="med" w="med" type="none"/>
          </a:ln>
        </p:spPr>
      </p:cxnSp>
      <p:cxnSp>
        <p:nvCxnSpPr>
          <p:cNvPr id="200" name="Google Shape;200;g2ef2c5e708c_0_48"/>
          <p:cNvCxnSpPr/>
          <p:nvPr/>
        </p:nvCxnSpPr>
        <p:spPr>
          <a:xfrm flipH="1">
            <a:off x="2825250" y="3577125"/>
            <a:ext cx="298200" cy="715500"/>
          </a:xfrm>
          <a:prstGeom prst="straightConnector1">
            <a:avLst/>
          </a:prstGeom>
          <a:noFill/>
          <a:ln cap="flat" cmpd="sng" w="19050">
            <a:solidFill>
              <a:srgbClr val="0000FF"/>
            </a:solidFill>
            <a:prstDash val="dot"/>
            <a:round/>
            <a:headEnd len="med" w="med" type="none"/>
            <a:tailEnd len="med" w="med" type="none"/>
          </a:ln>
        </p:spPr>
      </p:cxnSp>
      <p:pic>
        <p:nvPicPr>
          <p:cNvPr id="201" name="Google Shape;201;g2ef2c5e708c_0_48"/>
          <p:cNvPicPr preferRelativeResize="0"/>
          <p:nvPr/>
        </p:nvPicPr>
        <p:blipFill>
          <a:blip r:embed="rId3">
            <a:alphaModFix/>
          </a:blip>
          <a:stretch>
            <a:fillRect/>
          </a:stretch>
        </p:blipFill>
        <p:spPr>
          <a:xfrm>
            <a:off x="1138500" y="1003600"/>
            <a:ext cx="3291601" cy="1577799"/>
          </a:xfrm>
          <a:prstGeom prst="rect">
            <a:avLst/>
          </a:prstGeom>
          <a:noFill/>
          <a:ln>
            <a:noFill/>
          </a:ln>
        </p:spPr>
      </p:pic>
      <p:cxnSp>
        <p:nvCxnSpPr>
          <p:cNvPr id="202" name="Google Shape;202;g2ef2c5e708c_0_48"/>
          <p:cNvCxnSpPr/>
          <p:nvPr/>
        </p:nvCxnSpPr>
        <p:spPr>
          <a:xfrm>
            <a:off x="1483950" y="2404625"/>
            <a:ext cx="29700" cy="735300"/>
          </a:xfrm>
          <a:prstGeom prst="straightConnector1">
            <a:avLst/>
          </a:prstGeom>
          <a:noFill/>
          <a:ln cap="flat" cmpd="sng" w="19050">
            <a:solidFill>
              <a:srgbClr val="0000FF"/>
            </a:solidFill>
            <a:prstDash val="dot"/>
            <a:round/>
            <a:headEnd len="med" w="med" type="none"/>
            <a:tailEnd len="med" w="med" type="none"/>
          </a:ln>
        </p:spPr>
      </p:cxnSp>
      <p:cxnSp>
        <p:nvCxnSpPr>
          <p:cNvPr id="203" name="Google Shape;203;g2ef2c5e708c_0_48"/>
          <p:cNvCxnSpPr/>
          <p:nvPr/>
        </p:nvCxnSpPr>
        <p:spPr>
          <a:xfrm flipH="1">
            <a:off x="1951025" y="2404625"/>
            <a:ext cx="2146200" cy="745500"/>
          </a:xfrm>
          <a:prstGeom prst="straightConnector1">
            <a:avLst/>
          </a:prstGeom>
          <a:noFill/>
          <a:ln cap="flat" cmpd="sng" w="19050">
            <a:solidFill>
              <a:srgbClr val="0000FF"/>
            </a:solidFill>
            <a:prstDash val="dot"/>
            <a:round/>
            <a:headEnd len="med" w="med" type="none"/>
            <a:tailEnd len="med" w="med" type="none"/>
          </a:ln>
        </p:spPr>
      </p:cxnSp>
      <p:sp>
        <p:nvSpPr>
          <p:cNvPr id="204" name="Google Shape;204;g2ef2c5e708c_0_48"/>
          <p:cNvSpPr txBox="1"/>
          <p:nvPr/>
        </p:nvSpPr>
        <p:spPr>
          <a:xfrm>
            <a:off x="5329325" y="1003600"/>
            <a:ext cx="19971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dk1"/>
                </a:solidFill>
                <a:latin typeface="Play"/>
                <a:ea typeface="Play"/>
                <a:cs typeface="Play"/>
                <a:sym typeface="Play"/>
              </a:rPr>
              <a:t>struct ssdfs_block_descriptor {</a:t>
            </a:r>
            <a:endParaRPr sz="1000">
              <a:solidFill>
                <a:schemeClr val="dk1"/>
              </a:solidFill>
              <a:latin typeface="Play"/>
              <a:ea typeface="Play"/>
              <a:cs typeface="Play"/>
              <a:sym typeface="Play"/>
            </a:endParaRPr>
          </a:p>
          <a:p>
            <a:pPr indent="0" lvl="0" marL="0" rtl="0" algn="l">
              <a:spcBef>
                <a:spcPts val="0"/>
              </a:spcBef>
              <a:spcAft>
                <a:spcPts val="0"/>
              </a:spcAft>
              <a:buNone/>
            </a:pPr>
            <a:r>
              <a:rPr lang="en-US" sz="1000">
                <a:solidFill>
                  <a:schemeClr val="dk1"/>
                </a:solidFill>
                <a:latin typeface="Play"/>
                <a:ea typeface="Play"/>
                <a:cs typeface="Play"/>
                <a:sym typeface="Play"/>
              </a:rPr>
              <a:t>    __le64 ino;</a:t>
            </a:r>
            <a:endParaRPr sz="1000">
              <a:solidFill>
                <a:schemeClr val="dk1"/>
              </a:solidFill>
              <a:latin typeface="Play"/>
              <a:ea typeface="Play"/>
              <a:cs typeface="Play"/>
              <a:sym typeface="Play"/>
            </a:endParaRPr>
          </a:p>
          <a:p>
            <a:pPr indent="0" lvl="0" marL="0" rtl="0" algn="l">
              <a:spcBef>
                <a:spcPts val="0"/>
              </a:spcBef>
              <a:spcAft>
                <a:spcPts val="0"/>
              </a:spcAft>
              <a:buNone/>
            </a:pPr>
            <a:r>
              <a:rPr lang="en-US" sz="1000">
                <a:solidFill>
                  <a:schemeClr val="dk1"/>
                </a:solidFill>
                <a:latin typeface="Play"/>
                <a:ea typeface="Play"/>
                <a:cs typeface="Play"/>
                <a:sym typeface="Play"/>
              </a:rPr>
              <a:t>    __le32 logical_offset;</a:t>
            </a:r>
            <a:endParaRPr sz="1000">
              <a:solidFill>
                <a:schemeClr val="dk1"/>
              </a:solidFill>
              <a:latin typeface="Play"/>
              <a:ea typeface="Play"/>
              <a:cs typeface="Play"/>
              <a:sym typeface="Play"/>
            </a:endParaRPr>
          </a:p>
          <a:p>
            <a:pPr indent="0" lvl="0" marL="0" rtl="0" algn="l">
              <a:spcBef>
                <a:spcPts val="0"/>
              </a:spcBef>
              <a:spcAft>
                <a:spcPts val="0"/>
              </a:spcAft>
              <a:buNone/>
            </a:pPr>
            <a:r>
              <a:rPr lang="en-US" sz="1000">
                <a:solidFill>
                  <a:schemeClr val="dk1"/>
                </a:solidFill>
                <a:latin typeface="Play"/>
                <a:ea typeface="Play"/>
                <a:cs typeface="Play"/>
                <a:sym typeface="Play"/>
              </a:rPr>
              <a:t>    __le16 log_start_page;</a:t>
            </a:r>
            <a:endParaRPr sz="1000">
              <a:solidFill>
                <a:schemeClr val="dk1"/>
              </a:solidFill>
              <a:latin typeface="Play"/>
              <a:ea typeface="Play"/>
              <a:cs typeface="Play"/>
              <a:sym typeface="Play"/>
            </a:endParaRPr>
          </a:p>
          <a:p>
            <a:pPr indent="0" lvl="0" marL="0" rtl="0" algn="l">
              <a:spcBef>
                <a:spcPts val="0"/>
              </a:spcBef>
              <a:spcAft>
                <a:spcPts val="0"/>
              </a:spcAft>
              <a:buNone/>
            </a:pPr>
            <a:r>
              <a:rPr lang="en-US" sz="1000">
                <a:solidFill>
                  <a:schemeClr val="dk1"/>
                </a:solidFill>
                <a:latin typeface="Play"/>
                <a:ea typeface="Play"/>
                <a:cs typeface="Play"/>
                <a:sym typeface="Play"/>
              </a:rPr>
              <a:t>    __le8 log_area;</a:t>
            </a:r>
            <a:endParaRPr sz="1000">
              <a:solidFill>
                <a:schemeClr val="dk1"/>
              </a:solidFill>
              <a:latin typeface="Play"/>
              <a:ea typeface="Play"/>
              <a:cs typeface="Play"/>
              <a:sym typeface="Play"/>
            </a:endParaRPr>
          </a:p>
          <a:p>
            <a:pPr indent="0" lvl="0" marL="0" rtl="0" algn="l">
              <a:spcBef>
                <a:spcPts val="0"/>
              </a:spcBef>
              <a:spcAft>
                <a:spcPts val="0"/>
              </a:spcAft>
              <a:buNone/>
            </a:pPr>
            <a:r>
              <a:rPr lang="en-US" sz="1000">
                <a:solidFill>
                  <a:schemeClr val="dk1"/>
                </a:solidFill>
                <a:latin typeface="Play"/>
                <a:ea typeface="Play"/>
                <a:cs typeface="Play"/>
                <a:sym typeface="Play"/>
              </a:rPr>
              <a:t>    __le32 byte_offset;</a:t>
            </a:r>
            <a:endParaRPr sz="1000">
              <a:solidFill>
                <a:schemeClr val="dk1"/>
              </a:solidFill>
              <a:latin typeface="Play"/>
              <a:ea typeface="Play"/>
              <a:cs typeface="Play"/>
              <a:sym typeface="Play"/>
            </a:endParaRPr>
          </a:p>
          <a:p>
            <a:pPr indent="0" lvl="0" marL="0" rtl="0" algn="l">
              <a:spcBef>
                <a:spcPts val="0"/>
              </a:spcBef>
              <a:spcAft>
                <a:spcPts val="0"/>
              </a:spcAft>
              <a:buNone/>
            </a:pPr>
            <a:r>
              <a:rPr lang="en-US" sz="1000">
                <a:solidFill>
                  <a:schemeClr val="dk1"/>
                </a:solidFill>
                <a:latin typeface="Play"/>
                <a:ea typeface="Play"/>
                <a:cs typeface="Play"/>
                <a:sym typeface="Play"/>
              </a:rPr>
              <a:t>}</a:t>
            </a:r>
            <a:endParaRPr sz="1000">
              <a:solidFill>
                <a:schemeClr val="dk1"/>
              </a:solidFill>
              <a:latin typeface="Play"/>
              <a:ea typeface="Play"/>
              <a:cs typeface="Play"/>
              <a:sym typeface="Play"/>
            </a:endParaRPr>
          </a:p>
        </p:txBody>
      </p:sp>
      <p:sp>
        <p:nvSpPr>
          <p:cNvPr id="205" name="Google Shape;205;g2ef2c5e708c_0_48"/>
          <p:cNvSpPr/>
          <p:nvPr/>
        </p:nvSpPr>
        <p:spPr>
          <a:xfrm>
            <a:off x="4524125" y="1606325"/>
            <a:ext cx="661500" cy="252000"/>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
              <a:ea typeface="Play"/>
              <a:cs typeface="Play"/>
              <a:sym typeface="Play"/>
            </a:endParaRPr>
          </a:p>
        </p:txBody>
      </p:sp>
      <p:sp>
        <p:nvSpPr>
          <p:cNvPr id="206" name="Google Shape;206;g2ef2c5e708c_0_48"/>
          <p:cNvSpPr/>
          <p:nvPr/>
        </p:nvSpPr>
        <p:spPr>
          <a:xfrm rot="1713211">
            <a:off x="7473283" y="1815515"/>
            <a:ext cx="939580" cy="252116"/>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
              <a:ea typeface="Play"/>
              <a:cs typeface="Play"/>
              <a:sym typeface="Play"/>
            </a:endParaRPr>
          </a:p>
        </p:txBody>
      </p:sp>
      <p:sp>
        <p:nvSpPr>
          <p:cNvPr id="207" name="Google Shape;207;g2ef2c5e708c_0_48"/>
          <p:cNvSpPr txBox="1"/>
          <p:nvPr/>
        </p:nvSpPr>
        <p:spPr>
          <a:xfrm>
            <a:off x="8034169" y="6332538"/>
            <a:ext cx="35055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1" lang="en-US" sz="900">
                <a:solidFill>
                  <a:srgbClr val="FF0000"/>
                </a:solidFill>
                <a:latin typeface="Play"/>
                <a:ea typeface="Play"/>
                <a:cs typeface="Play"/>
                <a:sym typeface="Play"/>
              </a:rPr>
              <a:t>SSDFS.ORG</a:t>
            </a:r>
            <a:endParaRPr b="1" sz="900">
              <a:solidFill>
                <a:srgbClr val="000000"/>
              </a:solidFill>
              <a:latin typeface="Play"/>
              <a:ea typeface="Play"/>
              <a:cs typeface="Play"/>
              <a:sym typeface="Play"/>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2ef2c5e708c_0_54"/>
          <p:cNvSpPr/>
          <p:nvPr/>
        </p:nvSpPr>
        <p:spPr>
          <a:xfrm>
            <a:off x="645875" y="3149850"/>
            <a:ext cx="9201000" cy="3120300"/>
          </a:xfrm>
          <a:prstGeom prst="rect">
            <a:avLst/>
          </a:prstGeom>
          <a:noFill/>
          <a:ln cap="flat" cmpd="sng" w="19050">
            <a:solidFill>
              <a:srgbClr val="FF0000"/>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
              <a:ea typeface="Play"/>
              <a:cs typeface="Play"/>
              <a:sym typeface="Play"/>
            </a:endParaRPr>
          </a:p>
        </p:txBody>
      </p:sp>
      <p:sp>
        <p:nvSpPr>
          <p:cNvPr id="213" name="Google Shape;213;g2ef2c5e708c_0_54"/>
          <p:cNvSpPr/>
          <p:nvPr/>
        </p:nvSpPr>
        <p:spPr>
          <a:xfrm>
            <a:off x="1351525" y="3950500"/>
            <a:ext cx="2275200" cy="4470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
              <a:ea typeface="Play"/>
              <a:cs typeface="Play"/>
              <a:sym typeface="Play"/>
            </a:endParaRPr>
          </a:p>
        </p:txBody>
      </p:sp>
      <p:sp>
        <p:nvSpPr>
          <p:cNvPr id="214" name="Google Shape;214;g2ef2c5e708c_0_54"/>
          <p:cNvSpPr/>
          <p:nvPr/>
        </p:nvSpPr>
        <p:spPr>
          <a:xfrm>
            <a:off x="4897875" y="4878650"/>
            <a:ext cx="1599600" cy="4470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
              <a:ea typeface="Play"/>
              <a:cs typeface="Play"/>
              <a:sym typeface="Play"/>
            </a:endParaRPr>
          </a:p>
        </p:txBody>
      </p:sp>
      <p:sp>
        <p:nvSpPr>
          <p:cNvPr id="215" name="Google Shape;215;g2ef2c5e708c_0_54"/>
          <p:cNvSpPr/>
          <p:nvPr/>
        </p:nvSpPr>
        <p:spPr>
          <a:xfrm>
            <a:off x="3497625" y="1026750"/>
            <a:ext cx="4233000" cy="795000"/>
          </a:xfrm>
          <a:prstGeom prst="rect">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
              <a:ea typeface="Play"/>
              <a:cs typeface="Play"/>
              <a:sym typeface="Play"/>
            </a:endParaRPr>
          </a:p>
        </p:txBody>
      </p:sp>
      <p:sp>
        <p:nvSpPr>
          <p:cNvPr id="216" name="Google Shape;216;g2ef2c5e708c_0_54"/>
          <p:cNvSpPr/>
          <p:nvPr/>
        </p:nvSpPr>
        <p:spPr>
          <a:xfrm>
            <a:off x="650925" y="1170650"/>
            <a:ext cx="1599600" cy="4470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
              <a:ea typeface="Play"/>
              <a:cs typeface="Play"/>
              <a:sym typeface="Play"/>
            </a:endParaRPr>
          </a:p>
        </p:txBody>
      </p:sp>
      <p:sp>
        <p:nvSpPr>
          <p:cNvPr id="217" name="Google Shape;217;g2ef2c5e708c_0_54"/>
          <p:cNvSpPr txBox="1"/>
          <p:nvPr>
            <p:ph idx="12" type="sldNum"/>
          </p:nvPr>
        </p:nvSpPr>
        <p:spPr>
          <a:xfrm>
            <a:off x="11444747" y="6332538"/>
            <a:ext cx="539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218" name="Google Shape;218;g2ef2c5e708c_0_54"/>
          <p:cNvSpPr txBox="1"/>
          <p:nvPr/>
        </p:nvSpPr>
        <p:spPr>
          <a:xfrm>
            <a:off x="367525" y="197225"/>
            <a:ext cx="108681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lang="en-US" sz="2400">
                <a:solidFill>
                  <a:schemeClr val="dk1"/>
                </a:solidFill>
              </a:rPr>
              <a:t>Snapshot rules</a:t>
            </a:r>
            <a:endParaRPr b="1" i="0" sz="2400" u="none" cap="none" strike="noStrike">
              <a:solidFill>
                <a:schemeClr val="dk1"/>
              </a:solidFill>
              <a:latin typeface="Arial"/>
              <a:ea typeface="Arial"/>
              <a:cs typeface="Arial"/>
              <a:sym typeface="Arial"/>
            </a:endParaRPr>
          </a:p>
        </p:txBody>
      </p:sp>
      <p:cxnSp>
        <p:nvCxnSpPr>
          <p:cNvPr id="219" name="Google Shape;219;g2ef2c5e708c_0_54"/>
          <p:cNvCxnSpPr/>
          <p:nvPr/>
        </p:nvCxnSpPr>
        <p:spPr>
          <a:xfrm>
            <a:off x="775050" y="2729225"/>
            <a:ext cx="10671600" cy="9900"/>
          </a:xfrm>
          <a:prstGeom prst="straightConnector1">
            <a:avLst/>
          </a:prstGeom>
          <a:noFill/>
          <a:ln cap="flat" cmpd="sng" w="19050">
            <a:solidFill>
              <a:schemeClr val="dk2"/>
            </a:solidFill>
            <a:prstDash val="dot"/>
            <a:round/>
            <a:headEnd len="med" w="med" type="none"/>
            <a:tailEnd len="med" w="med" type="none"/>
          </a:ln>
        </p:spPr>
      </p:cxnSp>
      <p:sp>
        <p:nvSpPr>
          <p:cNvPr id="220" name="Google Shape;220;g2ef2c5e708c_0_54"/>
          <p:cNvSpPr txBox="1"/>
          <p:nvPr/>
        </p:nvSpPr>
        <p:spPr>
          <a:xfrm>
            <a:off x="10413375" y="2255550"/>
            <a:ext cx="983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Play"/>
                <a:ea typeface="Play"/>
                <a:cs typeface="Play"/>
                <a:sym typeface="Play"/>
              </a:rPr>
              <a:t>User-space</a:t>
            </a:r>
            <a:endParaRPr sz="1200">
              <a:solidFill>
                <a:schemeClr val="dk1"/>
              </a:solidFill>
              <a:latin typeface="Play"/>
              <a:ea typeface="Play"/>
              <a:cs typeface="Play"/>
              <a:sym typeface="Play"/>
            </a:endParaRPr>
          </a:p>
        </p:txBody>
      </p:sp>
      <p:sp>
        <p:nvSpPr>
          <p:cNvPr id="221" name="Google Shape;221;g2ef2c5e708c_0_54"/>
          <p:cNvSpPr txBox="1"/>
          <p:nvPr/>
        </p:nvSpPr>
        <p:spPr>
          <a:xfrm>
            <a:off x="10451475" y="2815325"/>
            <a:ext cx="1103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Play"/>
                <a:ea typeface="Play"/>
                <a:cs typeface="Play"/>
                <a:sym typeface="Play"/>
              </a:rPr>
              <a:t>Kernel</a:t>
            </a:r>
            <a:r>
              <a:rPr lang="en-US" sz="1200">
                <a:solidFill>
                  <a:schemeClr val="dk1"/>
                </a:solidFill>
                <a:latin typeface="Play"/>
                <a:ea typeface="Play"/>
                <a:cs typeface="Play"/>
                <a:sym typeface="Play"/>
              </a:rPr>
              <a:t>-space</a:t>
            </a:r>
            <a:endParaRPr sz="1200">
              <a:solidFill>
                <a:schemeClr val="dk1"/>
              </a:solidFill>
              <a:latin typeface="Play"/>
              <a:ea typeface="Play"/>
              <a:cs typeface="Play"/>
              <a:sym typeface="Play"/>
            </a:endParaRPr>
          </a:p>
        </p:txBody>
      </p:sp>
      <p:sp>
        <p:nvSpPr>
          <p:cNvPr id="222" name="Google Shape;222;g2ef2c5e708c_0_54"/>
          <p:cNvSpPr txBox="1"/>
          <p:nvPr/>
        </p:nvSpPr>
        <p:spPr>
          <a:xfrm>
            <a:off x="740325" y="1209500"/>
            <a:ext cx="1420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Play"/>
                <a:ea typeface="Play"/>
                <a:cs typeface="Play"/>
                <a:sym typeface="Play"/>
              </a:rPr>
              <a:t>snapshotfs.ssdfs</a:t>
            </a:r>
            <a:endParaRPr sz="1200">
              <a:solidFill>
                <a:schemeClr val="dk1"/>
              </a:solidFill>
              <a:latin typeface="Play"/>
              <a:ea typeface="Play"/>
              <a:cs typeface="Play"/>
              <a:sym typeface="Play"/>
            </a:endParaRPr>
          </a:p>
        </p:txBody>
      </p:sp>
      <p:sp>
        <p:nvSpPr>
          <p:cNvPr id="223" name="Google Shape;223;g2ef2c5e708c_0_54"/>
          <p:cNvSpPr txBox="1"/>
          <p:nvPr/>
        </p:nvSpPr>
        <p:spPr>
          <a:xfrm>
            <a:off x="3517500" y="1016800"/>
            <a:ext cx="4282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Play"/>
                <a:ea typeface="Play"/>
                <a:cs typeface="Play"/>
                <a:sym typeface="Play"/>
              </a:rPr>
              <a:t>Snapshot rule</a:t>
            </a:r>
            <a:endParaRPr sz="1200">
              <a:solidFill>
                <a:schemeClr val="dk1"/>
              </a:solidFill>
              <a:latin typeface="Play"/>
              <a:ea typeface="Play"/>
              <a:cs typeface="Play"/>
              <a:sym typeface="Play"/>
            </a:endParaRPr>
          </a:p>
          <a:p>
            <a:pPr indent="-304800" lvl="0" marL="457200" rtl="0" algn="l">
              <a:spcBef>
                <a:spcPts val="0"/>
              </a:spcBef>
              <a:spcAft>
                <a:spcPts val="0"/>
              </a:spcAft>
              <a:buClr>
                <a:schemeClr val="dk1"/>
              </a:buClr>
              <a:buSzPts val="1200"/>
              <a:buFont typeface="Play"/>
              <a:buChar char="●"/>
            </a:pPr>
            <a:r>
              <a:rPr lang="en-US" sz="1200">
                <a:solidFill>
                  <a:schemeClr val="dk1"/>
                </a:solidFill>
                <a:latin typeface="Play"/>
                <a:ea typeface="Play"/>
                <a:cs typeface="Play"/>
                <a:sym typeface="Play"/>
              </a:rPr>
              <a:t>make snapshot (every sync, hour, day, week, month)</a:t>
            </a:r>
            <a:endParaRPr sz="1200">
              <a:solidFill>
                <a:schemeClr val="dk1"/>
              </a:solidFill>
              <a:latin typeface="Play"/>
              <a:ea typeface="Play"/>
              <a:cs typeface="Play"/>
              <a:sym typeface="Play"/>
            </a:endParaRPr>
          </a:p>
          <a:p>
            <a:pPr indent="-304800" lvl="0" marL="457200" rtl="0" algn="l">
              <a:spcBef>
                <a:spcPts val="0"/>
              </a:spcBef>
              <a:spcAft>
                <a:spcPts val="0"/>
              </a:spcAft>
              <a:buClr>
                <a:schemeClr val="dk1"/>
              </a:buClr>
              <a:buSzPts val="1200"/>
              <a:buFont typeface="Play"/>
              <a:buChar char="●"/>
            </a:pPr>
            <a:r>
              <a:rPr lang="en-US" sz="1200">
                <a:solidFill>
                  <a:schemeClr val="dk1"/>
                </a:solidFill>
                <a:latin typeface="Play"/>
                <a:ea typeface="Play"/>
                <a:cs typeface="Play"/>
                <a:sym typeface="Play"/>
              </a:rPr>
              <a:t>snapshot experies (in hour, day, week, month, year)</a:t>
            </a:r>
            <a:endParaRPr sz="1200">
              <a:solidFill>
                <a:schemeClr val="dk1"/>
              </a:solidFill>
              <a:latin typeface="Play"/>
              <a:ea typeface="Play"/>
              <a:cs typeface="Play"/>
              <a:sym typeface="Play"/>
            </a:endParaRPr>
          </a:p>
        </p:txBody>
      </p:sp>
      <p:sp>
        <p:nvSpPr>
          <p:cNvPr id="224" name="Google Shape;224;g2ef2c5e708c_0_54"/>
          <p:cNvSpPr/>
          <p:nvPr/>
        </p:nvSpPr>
        <p:spPr>
          <a:xfrm>
            <a:off x="2354950" y="1300050"/>
            <a:ext cx="1060500" cy="248400"/>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
              <a:ea typeface="Play"/>
              <a:cs typeface="Play"/>
              <a:sym typeface="Play"/>
            </a:endParaRPr>
          </a:p>
        </p:txBody>
      </p:sp>
      <p:sp>
        <p:nvSpPr>
          <p:cNvPr id="225" name="Google Shape;225;g2ef2c5e708c_0_54"/>
          <p:cNvSpPr txBox="1"/>
          <p:nvPr/>
        </p:nvSpPr>
        <p:spPr>
          <a:xfrm>
            <a:off x="2471663" y="1026750"/>
            <a:ext cx="824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dk1"/>
                </a:solidFill>
                <a:latin typeface="Play"/>
                <a:ea typeface="Play"/>
                <a:cs typeface="Play"/>
                <a:sym typeface="Play"/>
              </a:rPr>
              <a:t>Create rule</a:t>
            </a:r>
            <a:endParaRPr sz="1000">
              <a:solidFill>
                <a:schemeClr val="dk1"/>
              </a:solidFill>
              <a:latin typeface="Play"/>
              <a:ea typeface="Play"/>
              <a:cs typeface="Play"/>
              <a:sym typeface="Play"/>
            </a:endParaRPr>
          </a:p>
        </p:txBody>
      </p:sp>
      <p:sp>
        <p:nvSpPr>
          <p:cNvPr id="226" name="Google Shape;226;g2ef2c5e708c_0_54"/>
          <p:cNvSpPr txBox="1"/>
          <p:nvPr/>
        </p:nvSpPr>
        <p:spPr>
          <a:xfrm>
            <a:off x="5052600" y="3457875"/>
            <a:ext cx="1212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Play"/>
                <a:ea typeface="Play"/>
                <a:cs typeface="Play"/>
                <a:sym typeface="Play"/>
              </a:rPr>
              <a:t>Snapshot rules</a:t>
            </a:r>
            <a:endParaRPr sz="1200">
              <a:solidFill>
                <a:schemeClr val="dk1"/>
              </a:solidFill>
              <a:latin typeface="Play"/>
              <a:ea typeface="Play"/>
              <a:cs typeface="Play"/>
              <a:sym typeface="Play"/>
            </a:endParaRPr>
          </a:p>
        </p:txBody>
      </p:sp>
      <p:sp>
        <p:nvSpPr>
          <p:cNvPr id="227" name="Google Shape;227;g2ef2c5e708c_0_54"/>
          <p:cNvSpPr/>
          <p:nvPr/>
        </p:nvSpPr>
        <p:spPr>
          <a:xfrm>
            <a:off x="4858950" y="3419025"/>
            <a:ext cx="1599600" cy="4470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
              <a:ea typeface="Play"/>
              <a:cs typeface="Play"/>
              <a:sym typeface="Play"/>
            </a:endParaRPr>
          </a:p>
        </p:txBody>
      </p:sp>
      <p:sp>
        <p:nvSpPr>
          <p:cNvPr id="228" name="Google Shape;228;g2ef2c5e708c_0_54"/>
          <p:cNvSpPr/>
          <p:nvPr/>
        </p:nvSpPr>
        <p:spPr>
          <a:xfrm rot="5400000">
            <a:off x="4884825" y="2495175"/>
            <a:ext cx="1458600" cy="248400"/>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
              <a:ea typeface="Play"/>
              <a:cs typeface="Play"/>
              <a:sym typeface="Play"/>
            </a:endParaRPr>
          </a:p>
        </p:txBody>
      </p:sp>
      <p:sp>
        <p:nvSpPr>
          <p:cNvPr id="229" name="Google Shape;229;g2ef2c5e708c_0_54"/>
          <p:cNvSpPr txBox="1"/>
          <p:nvPr/>
        </p:nvSpPr>
        <p:spPr>
          <a:xfrm>
            <a:off x="5671213" y="2106138"/>
            <a:ext cx="824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dk1"/>
                </a:solidFill>
                <a:latin typeface="Play"/>
                <a:ea typeface="Play"/>
                <a:cs typeface="Play"/>
                <a:sym typeface="Play"/>
              </a:rPr>
              <a:t>Save</a:t>
            </a:r>
            <a:r>
              <a:rPr lang="en-US" sz="1000">
                <a:solidFill>
                  <a:schemeClr val="dk1"/>
                </a:solidFill>
                <a:latin typeface="Play"/>
                <a:ea typeface="Play"/>
                <a:cs typeface="Play"/>
                <a:sym typeface="Play"/>
              </a:rPr>
              <a:t> rule</a:t>
            </a:r>
            <a:endParaRPr sz="1000">
              <a:solidFill>
                <a:schemeClr val="dk1"/>
              </a:solidFill>
              <a:latin typeface="Play"/>
              <a:ea typeface="Play"/>
              <a:cs typeface="Play"/>
              <a:sym typeface="Play"/>
            </a:endParaRPr>
          </a:p>
        </p:txBody>
      </p:sp>
      <p:sp>
        <p:nvSpPr>
          <p:cNvPr id="230" name="Google Shape;230;g2ef2c5e708c_0_54"/>
          <p:cNvSpPr txBox="1"/>
          <p:nvPr/>
        </p:nvSpPr>
        <p:spPr>
          <a:xfrm>
            <a:off x="8048250" y="4228275"/>
            <a:ext cx="1103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Play"/>
                <a:ea typeface="Play"/>
                <a:cs typeface="Play"/>
                <a:sym typeface="Play"/>
              </a:rPr>
              <a:t>sync_fs logic</a:t>
            </a:r>
            <a:endParaRPr sz="1200">
              <a:solidFill>
                <a:schemeClr val="dk1"/>
              </a:solidFill>
              <a:latin typeface="Play"/>
              <a:ea typeface="Play"/>
              <a:cs typeface="Play"/>
              <a:sym typeface="Play"/>
            </a:endParaRPr>
          </a:p>
        </p:txBody>
      </p:sp>
      <p:sp>
        <p:nvSpPr>
          <p:cNvPr id="231" name="Google Shape;231;g2ef2c5e708c_0_54"/>
          <p:cNvSpPr/>
          <p:nvPr/>
        </p:nvSpPr>
        <p:spPr>
          <a:xfrm>
            <a:off x="7800000" y="4189425"/>
            <a:ext cx="1599600" cy="4470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
              <a:ea typeface="Play"/>
              <a:cs typeface="Play"/>
              <a:sym typeface="Play"/>
            </a:endParaRPr>
          </a:p>
        </p:txBody>
      </p:sp>
      <p:sp>
        <p:nvSpPr>
          <p:cNvPr id="232" name="Google Shape;232;g2ef2c5e708c_0_54"/>
          <p:cNvSpPr txBox="1"/>
          <p:nvPr/>
        </p:nvSpPr>
        <p:spPr>
          <a:xfrm>
            <a:off x="5069925" y="4917500"/>
            <a:ext cx="1420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Play"/>
                <a:ea typeface="Play"/>
                <a:cs typeface="Play"/>
                <a:sym typeface="Play"/>
              </a:rPr>
              <a:t>snapshots b-tree</a:t>
            </a:r>
            <a:endParaRPr sz="1200">
              <a:solidFill>
                <a:schemeClr val="dk1"/>
              </a:solidFill>
              <a:latin typeface="Play"/>
              <a:ea typeface="Play"/>
              <a:cs typeface="Play"/>
              <a:sym typeface="Play"/>
            </a:endParaRPr>
          </a:p>
        </p:txBody>
      </p:sp>
      <p:sp>
        <p:nvSpPr>
          <p:cNvPr id="233" name="Google Shape;233;g2ef2c5e708c_0_54"/>
          <p:cNvSpPr txBox="1"/>
          <p:nvPr/>
        </p:nvSpPr>
        <p:spPr>
          <a:xfrm>
            <a:off x="1599775" y="3989350"/>
            <a:ext cx="1848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Play"/>
                <a:ea typeface="Play"/>
                <a:cs typeface="Play"/>
                <a:sym typeface="Play"/>
              </a:rPr>
              <a:t>snapshot b-tree thread</a:t>
            </a:r>
            <a:endParaRPr sz="1200">
              <a:solidFill>
                <a:schemeClr val="dk1"/>
              </a:solidFill>
              <a:latin typeface="Play"/>
              <a:ea typeface="Play"/>
              <a:cs typeface="Play"/>
              <a:sym typeface="Play"/>
            </a:endParaRPr>
          </a:p>
        </p:txBody>
      </p:sp>
      <p:sp>
        <p:nvSpPr>
          <p:cNvPr id="234" name="Google Shape;234;g2ef2c5e708c_0_54"/>
          <p:cNvSpPr/>
          <p:nvPr/>
        </p:nvSpPr>
        <p:spPr>
          <a:xfrm>
            <a:off x="1351525" y="5322100"/>
            <a:ext cx="2275200" cy="4470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
              <a:ea typeface="Play"/>
              <a:cs typeface="Play"/>
              <a:sym typeface="Play"/>
            </a:endParaRPr>
          </a:p>
        </p:txBody>
      </p:sp>
      <p:sp>
        <p:nvSpPr>
          <p:cNvPr id="235" name="Google Shape;235;g2ef2c5e708c_0_54"/>
          <p:cNvSpPr txBox="1"/>
          <p:nvPr/>
        </p:nvSpPr>
        <p:spPr>
          <a:xfrm>
            <a:off x="1675975" y="5360950"/>
            <a:ext cx="1738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Play"/>
                <a:ea typeface="Play"/>
                <a:cs typeface="Play"/>
                <a:sym typeface="Play"/>
              </a:rPr>
              <a:t>mapping table</a:t>
            </a:r>
            <a:r>
              <a:rPr lang="en-US" sz="1200">
                <a:solidFill>
                  <a:schemeClr val="dk1"/>
                </a:solidFill>
                <a:latin typeface="Play"/>
                <a:ea typeface="Play"/>
                <a:cs typeface="Play"/>
                <a:sym typeface="Play"/>
              </a:rPr>
              <a:t> thread</a:t>
            </a:r>
            <a:endParaRPr sz="1200">
              <a:solidFill>
                <a:schemeClr val="dk1"/>
              </a:solidFill>
              <a:latin typeface="Play"/>
              <a:ea typeface="Play"/>
              <a:cs typeface="Play"/>
              <a:sym typeface="Play"/>
            </a:endParaRPr>
          </a:p>
        </p:txBody>
      </p:sp>
      <p:cxnSp>
        <p:nvCxnSpPr>
          <p:cNvPr id="236" name="Google Shape;236;g2ef2c5e708c_0_54"/>
          <p:cNvCxnSpPr>
            <a:stCxn id="231" idx="1"/>
            <a:endCxn id="227" idx="6"/>
          </p:cNvCxnSpPr>
          <p:nvPr/>
        </p:nvCxnSpPr>
        <p:spPr>
          <a:xfrm rot="10800000">
            <a:off x="6458656" y="3642587"/>
            <a:ext cx="1575600" cy="612300"/>
          </a:xfrm>
          <a:prstGeom prst="straightConnector1">
            <a:avLst/>
          </a:prstGeom>
          <a:noFill/>
          <a:ln cap="flat" cmpd="sng" w="19050">
            <a:solidFill>
              <a:srgbClr val="0000FF"/>
            </a:solidFill>
            <a:prstDash val="solid"/>
            <a:round/>
            <a:headEnd len="med" w="med" type="none"/>
            <a:tailEnd len="med" w="med" type="triangle"/>
          </a:ln>
        </p:spPr>
      </p:cxnSp>
      <p:sp>
        <p:nvSpPr>
          <p:cNvPr id="237" name="Google Shape;237;g2ef2c5e708c_0_54"/>
          <p:cNvSpPr txBox="1"/>
          <p:nvPr/>
        </p:nvSpPr>
        <p:spPr>
          <a:xfrm>
            <a:off x="7193975" y="3646600"/>
            <a:ext cx="894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rgbClr val="FF0000"/>
                </a:solidFill>
                <a:latin typeface="Play"/>
                <a:ea typeface="Play"/>
                <a:cs typeface="Play"/>
                <a:sym typeface="Play"/>
              </a:rPr>
              <a:t>Check rules</a:t>
            </a:r>
            <a:endParaRPr sz="1000">
              <a:solidFill>
                <a:srgbClr val="FF0000"/>
              </a:solidFill>
              <a:latin typeface="Play"/>
              <a:ea typeface="Play"/>
              <a:cs typeface="Play"/>
              <a:sym typeface="Play"/>
            </a:endParaRPr>
          </a:p>
        </p:txBody>
      </p:sp>
      <p:cxnSp>
        <p:nvCxnSpPr>
          <p:cNvPr id="238" name="Google Shape;238;g2ef2c5e708c_0_54"/>
          <p:cNvCxnSpPr>
            <a:stCxn id="231" idx="3"/>
            <a:endCxn id="232" idx="3"/>
          </p:cNvCxnSpPr>
          <p:nvPr/>
        </p:nvCxnSpPr>
        <p:spPr>
          <a:xfrm flipH="1">
            <a:off x="6490756" y="4570963"/>
            <a:ext cx="1543500" cy="531300"/>
          </a:xfrm>
          <a:prstGeom prst="straightConnector1">
            <a:avLst/>
          </a:prstGeom>
          <a:noFill/>
          <a:ln cap="flat" cmpd="sng" w="19050">
            <a:solidFill>
              <a:srgbClr val="0000FF"/>
            </a:solidFill>
            <a:prstDash val="solid"/>
            <a:round/>
            <a:headEnd len="med" w="med" type="none"/>
            <a:tailEnd len="med" w="med" type="triangle"/>
          </a:ln>
        </p:spPr>
      </p:cxnSp>
      <p:sp>
        <p:nvSpPr>
          <p:cNvPr id="239" name="Google Shape;239;g2ef2c5e708c_0_54"/>
          <p:cNvSpPr txBox="1"/>
          <p:nvPr/>
        </p:nvSpPr>
        <p:spPr>
          <a:xfrm>
            <a:off x="7193975" y="4763575"/>
            <a:ext cx="1172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rgbClr val="FF0000"/>
                </a:solidFill>
                <a:latin typeface="Play"/>
                <a:ea typeface="Play"/>
                <a:cs typeface="Play"/>
                <a:sym typeface="Play"/>
              </a:rPr>
              <a:t>Create snapshot</a:t>
            </a:r>
            <a:endParaRPr sz="1000">
              <a:solidFill>
                <a:srgbClr val="FF0000"/>
              </a:solidFill>
              <a:latin typeface="Play"/>
              <a:ea typeface="Play"/>
              <a:cs typeface="Play"/>
              <a:sym typeface="Play"/>
            </a:endParaRPr>
          </a:p>
        </p:txBody>
      </p:sp>
      <p:cxnSp>
        <p:nvCxnSpPr>
          <p:cNvPr id="240" name="Google Shape;240;g2ef2c5e708c_0_54"/>
          <p:cNvCxnSpPr>
            <a:stCxn id="213" idx="6"/>
          </p:cNvCxnSpPr>
          <p:nvPr/>
        </p:nvCxnSpPr>
        <p:spPr>
          <a:xfrm>
            <a:off x="3626725" y="4174000"/>
            <a:ext cx="1540200" cy="734700"/>
          </a:xfrm>
          <a:prstGeom prst="straightConnector1">
            <a:avLst/>
          </a:prstGeom>
          <a:noFill/>
          <a:ln cap="flat" cmpd="sng" w="19050">
            <a:solidFill>
              <a:srgbClr val="0000FF"/>
            </a:solidFill>
            <a:prstDash val="solid"/>
            <a:round/>
            <a:headEnd len="med" w="med" type="none"/>
            <a:tailEnd len="med" w="med" type="triangle"/>
          </a:ln>
        </p:spPr>
      </p:cxnSp>
      <p:sp>
        <p:nvSpPr>
          <p:cNvPr id="241" name="Google Shape;241;g2ef2c5e708c_0_54"/>
          <p:cNvSpPr txBox="1"/>
          <p:nvPr/>
        </p:nvSpPr>
        <p:spPr>
          <a:xfrm>
            <a:off x="4077275" y="4183575"/>
            <a:ext cx="1848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rgbClr val="0000FF"/>
                </a:solidFill>
                <a:latin typeface="Play"/>
                <a:ea typeface="Play"/>
                <a:cs typeface="Play"/>
                <a:sym typeface="Play"/>
              </a:rPr>
              <a:t>Check snapshots expiration</a:t>
            </a:r>
            <a:endParaRPr sz="1000">
              <a:solidFill>
                <a:srgbClr val="0000FF"/>
              </a:solidFill>
              <a:latin typeface="Play"/>
              <a:ea typeface="Play"/>
              <a:cs typeface="Play"/>
              <a:sym typeface="Play"/>
            </a:endParaRPr>
          </a:p>
        </p:txBody>
      </p:sp>
      <p:cxnSp>
        <p:nvCxnSpPr>
          <p:cNvPr id="242" name="Google Shape;242;g2ef2c5e708c_0_54"/>
          <p:cNvCxnSpPr>
            <a:endCxn id="214" idx="2"/>
          </p:cNvCxnSpPr>
          <p:nvPr/>
        </p:nvCxnSpPr>
        <p:spPr>
          <a:xfrm>
            <a:off x="3298875" y="4352150"/>
            <a:ext cx="1599000" cy="750000"/>
          </a:xfrm>
          <a:prstGeom prst="straightConnector1">
            <a:avLst/>
          </a:prstGeom>
          <a:noFill/>
          <a:ln cap="flat" cmpd="sng" w="19050">
            <a:solidFill>
              <a:srgbClr val="0000FF"/>
            </a:solidFill>
            <a:prstDash val="solid"/>
            <a:round/>
            <a:headEnd len="med" w="med" type="none"/>
            <a:tailEnd len="med" w="med" type="triangle"/>
          </a:ln>
        </p:spPr>
      </p:cxnSp>
      <p:sp>
        <p:nvSpPr>
          <p:cNvPr id="243" name="Google Shape;243;g2ef2c5e708c_0_54"/>
          <p:cNvSpPr txBox="1"/>
          <p:nvPr/>
        </p:nvSpPr>
        <p:spPr>
          <a:xfrm>
            <a:off x="2353075" y="4557800"/>
            <a:ext cx="1848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rgbClr val="0000FF"/>
                </a:solidFill>
                <a:latin typeface="Play"/>
                <a:ea typeface="Play"/>
                <a:cs typeface="Play"/>
                <a:sym typeface="Play"/>
              </a:rPr>
              <a:t>Remove expired</a:t>
            </a:r>
            <a:r>
              <a:rPr lang="en-US" sz="1000">
                <a:solidFill>
                  <a:srgbClr val="0000FF"/>
                </a:solidFill>
                <a:latin typeface="Play"/>
                <a:ea typeface="Play"/>
                <a:cs typeface="Play"/>
                <a:sym typeface="Play"/>
              </a:rPr>
              <a:t> snapshots</a:t>
            </a:r>
            <a:endParaRPr sz="1000">
              <a:solidFill>
                <a:srgbClr val="0000FF"/>
              </a:solidFill>
              <a:latin typeface="Play"/>
              <a:ea typeface="Play"/>
              <a:cs typeface="Play"/>
              <a:sym typeface="Play"/>
            </a:endParaRPr>
          </a:p>
        </p:txBody>
      </p:sp>
      <p:sp>
        <p:nvSpPr>
          <p:cNvPr id="244" name="Google Shape;244;g2ef2c5e708c_0_54"/>
          <p:cNvSpPr/>
          <p:nvPr/>
        </p:nvSpPr>
        <p:spPr>
          <a:xfrm rot="3793149">
            <a:off x="1181710" y="4968023"/>
            <a:ext cx="427450" cy="369357"/>
          </a:xfrm>
          <a:prstGeom prst="curvedRightArrow">
            <a:avLst>
              <a:gd fmla="val 25000" name="adj1"/>
              <a:gd fmla="val 50000" name="adj2"/>
              <a:gd fmla="val 25000" name="adj3"/>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
              <a:ea typeface="Play"/>
              <a:cs typeface="Play"/>
              <a:sym typeface="Play"/>
            </a:endParaRPr>
          </a:p>
        </p:txBody>
      </p:sp>
      <p:sp>
        <p:nvSpPr>
          <p:cNvPr id="245" name="Google Shape;245;g2ef2c5e708c_0_54"/>
          <p:cNvSpPr txBox="1"/>
          <p:nvPr/>
        </p:nvSpPr>
        <p:spPr>
          <a:xfrm>
            <a:off x="655175" y="4597575"/>
            <a:ext cx="1480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rgbClr val="38761D"/>
                </a:solidFill>
                <a:latin typeface="Play"/>
                <a:ea typeface="Play"/>
                <a:cs typeface="Play"/>
                <a:sym typeface="Play"/>
              </a:rPr>
              <a:t>Find pre-erased blocks</a:t>
            </a:r>
            <a:endParaRPr sz="1000">
              <a:solidFill>
                <a:srgbClr val="38761D"/>
              </a:solidFill>
              <a:latin typeface="Play"/>
              <a:ea typeface="Play"/>
              <a:cs typeface="Play"/>
              <a:sym typeface="Play"/>
            </a:endParaRPr>
          </a:p>
        </p:txBody>
      </p:sp>
      <p:cxnSp>
        <p:nvCxnSpPr>
          <p:cNvPr id="246" name="Google Shape;246;g2ef2c5e708c_0_54"/>
          <p:cNvCxnSpPr>
            <a:stCxn id="234" idx="6"/>
          </p:cNvCxnSpPr>
          <p:nvPr/>
        </p:nvCxnSpPr>
        <p:spPr>
          <a:xfrm flipH="1" rot="10800000">
            <a:off x="3626725" y="5286100"/>
            <a:ext cx="1427700" cy="259500"/>
          </a:xfrm>
          <a:prstGeom prst="straightConnector1">
            <a:avLst/>
          </a:prstGeom>
          <a:noFill/>
          <a:ln cap="flat" cmpd="sng" w="19050">
            <a:solidFill>
              <a:srgbClr val="0000FF"/>
            </a:solidFill>
            <a:prstDash val="solid"/>
            <a:round/>
            <a:headEnd len="med" w="med" type="none"/>
            <a:tailEnd len="med" w="med" type="triangle"/>
          </a:ln>
        </p:spPr>
      </p:cxnSp>
      <p:sp>
        <p:nvSpPr>
          <p:cNvPr id="247" name="Google Shape;247;g2ef2c5e708c_0_54"/>
          <p:cNvSpPr txBox="1"/>
          <p:nvPr/>
        </p:nvSpPr>
        <p:spPr>
          <a:xfrm>
            <a:off x="3858075" y="5376250"/>
            <a:ext cx="14805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000">
                <a:solidFill>
                  <a:srgbClr val="38761D"/>
                </a:solidFill>
                <a:latin typeface="Play"/>
                <a:ea typeface="Play"/>
                <a:cs typeface="Play"/>
                <a:sym typeface="Play"/>
              </a:rPr>
              <a:t>Check valid snapshot(s) for erase block</a:t>
            </a:r>
            <a:endParaRPr sz="1000">
              <a:solidFill>
                <a:srgbClr val="38761D"/>
              </a:solidFill>
              <a:latin typeface="Play"/>
              <a:ea typeface="Play"/>
              <a:cs typeface="Play"/>
              <a:sym typeface="Play"/>
            </a:endParaRPr>
          </a:p>
        </p:txBody>
      </p:sp>
      <p:sp>
        <p:nvSpPr>
          <p:cNvPr id="248" name="Google Shape;248;g2ef2c5e708c_0_54"/>
          <p:cNvSpPr/>
          <p:nvPr/>
        </p:nvSpPr>
        <p:spPr>
          <a:xfrm rot="-2698294">
            <a:off x="1026188" y="5597389"/>
            <a:ext cx="427446" cy="369534"/>
          </a:xfrm>
          <a:prstGeom prst="curvedRightArrow">
            <a:avLst>
              <a:gd fmla="val 25000" name="adj1"/>
              <a:gd fmla="val 50000" name="adj2"/>
              <a:gd fmla="val 25000" name="adj3"/>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
              <a:ea typeface="Play"/>
              <a:cs typeface="Play"/>
              <a:sym typeface="Play"/>
            </a:endParaRPr>
          </a:p>
        </p:txBody>
      </p:sp>
      <p:sp>
        <p:nvSpPr>
          <p:cNvPr id="249" name="Google Shape;249;g2ef2c5e708c_0_54"/>
          <p:cNvSpPr txBox="1"/>
          <p:nvPr/>
        </p:nvSpPr>
        <p:spPr>
          <a:xfrm>
            <a:off x="710475" y="5870550"/>
            <a:ext cx="1599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rgbClr val="38761D"/>
                </a:solidFill>
                <a:latin typeface="Play"/>
                <a:ea typeface="Play"/>
                <a:cs typeface="Play"/>
                <a:sym typeface="Play"/>
              </a:rPr>
              <a:t>E</a:t>
            </a:r>
            <a:r>
              <a:rPr lang="en-US" sz="1000">
                <a:solidFill>
                  <a:srgbClr val="38761D"/>
                </a:solidFill>
                <a:latin typeface="Play"/>
                <a:ea typeface="Play"/>
                <a:cs typeface="Play"/>
                <a:sym typeface="Play"/>
              </a:rPr>
              <a:t>rase pre-erased blocks</a:t>
            </a:r>
            <a:endParaRPr sz="1000">
              <a:solidFill>
                <a:srgbClr val="38761D"/>
              </a:solidFill>
              <a:latin typeface="Play"/>
              <a:ea typeface="Play"/>
              <a:cs typeface="Play"/>
              <a:sym typeface="Play"/>
            </a:endParaRPr>
          </a:p>
        </p:txBody>
      </p:sp>
      <p:sp>
        <p:nvSpPr>
          <p:cNvPr id="250" name="Google Shape;250;g2ef2c5e708c_0_54"/>
          <p:cNvSpPr txBox="1"/>
          <p:nvPr/>
        </p:nvSpPr>
        <p:spPr>
          <a:xfrm>
            <a:off x="8604925" y="5855250"/>
            <a:ext cx="1103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Play"/>
                <a:ea typeface="Play"/>
                <a:cs typeface="Play"/>
                <a:sym typeface="Play"/>
              </a:rPr>
              <a:t>SSDFS driver</a:t>
            </a:r>
            <a:endParaRPr sz="1200">
              <a:solidFill>
                <a:schemeClr val="dk1"/>
              </a:solidFill>
              <a:latin typeface="Play"/>
              <a:ea typeface="Play"/>
              <a:cs typeface="Play"/>
              <a:sym typeface="Play"/>
            </a:endParaRPr>
          </a:p>
        </p:txBody>
      </p:sp>
      <p:sp>
        <p:nvSpPr>
          <p:cNvPr id="251" name="Google Shape;251;g2ef2c5e708c_0_54"/>
          <p:cNvSpPr txBox="1"/>
          <p:nvPr/>
        </p:nvSpPr>
        <p:spPr>
          <a:xfrm>
            <a:off x="8034169" y="6332538"/>
            <a:ext cx="35055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1" lang="en-US" sz="900">
                <a:solidFill>
                  <a:srgbClr val="FF0000"/>
                </a:solidFill>
                <a:latin typeface="Play"/>
                <a:ea typeface="Play"/>
                <a:cs typeface="Play"/>
                <a:sym typeface="Play"/>
              </a:rPr>
              <a:t>SSDFS.ORG</a:t>
            </a:r>
            <a:endParaRPr b="1" sz="900">
              <a:solidFill>
                <a:srgbClr val="000000"/>
              </a:solidFill>
              <a:latin typeface="Play"/>
              <a:ea typeface="Play"/>
              <a:cs typeface="Play"/>
              <a:sym typeface="Pla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2ef2c5e708c_0_60"/>
          <p:cNvSpPr txBox="1"/>
          <p:nvPr>
            <p:ph idx="12" type="sldNum"/>
          </p:nvPr>
        </p:nvSpPr>
        <p:spPr>
          <a:xfrm>
            <a:off x="11444747" y="6332538"/>
            <a:ext cx="539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257" name="Google Shape;257;g2ef2c5e708c_0_60"/>
          <p:cNvSpPr txBox="1"/>
          <p:nvPr/>
        </p:nvSpPr>
        <p:spPr>
          <a:xfrm>
            <a:off x="367525" y="197225"/>
            <a:ext cx="108681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lang="en-US" sz="2400">
                <a:solidFill>
                  <a:schemeClr val="dk1"/>
                </a:solidFill>
              </a:rPr>
              <a:t>Microbenchmarking: environment</a:t>
            </a:r>
            <a:endParaRPr b="1" i="0" sz="2400" u="none" cap="none" strike="noStrike">
              <a:solidFill>
                <a:schemeClr val="dk1"/>
              </a:solidFill>
              <a:latin typeface="Arial"/>
              <a:ea typeface="Arial"/>
              <a:cs typeface="Arial"/>
              <a:sym typeface="Arial"/>
            </a:endParaRPr>
          </a:p>
        </p:txBody>
      </p:sp>
      <p:sp>
        <p:nvSpPr>
          <p:cNvPr id="258" name="Google Shape;258;g2ef2c5e708c_0_60"/>
          <p:cNvSpPr txBox="1"/>
          <p:nvPr/>
        </p:nvSpPr>
        <p:spPr>
          <a:xfrm>
            <a:off x="367525" y="1109050"/>
            <a:ext cx="47100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t>Linux </a:t>
            </a:r>
            <a:r>
              <a:rPr lang="en-US" sz="1200">
                <a:solidFill>
                  <a:srgbClr val="FF0000"/>
                </a:solidFill>
              </a:rPr>
              <a:t>6.10.0</a:t>
            </a:r>
            <a:r>
              <a:rPr lang="en-US" sz="1200"/>
              <a:t> #34 SMP PREEMPT_DYNAMIC Tue Aug 13 18:50:14 MSK 2024 x86_64 x86_64 x86_64 GNU/Linux</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1200"/>
              <a:t>11th Gen Intel(R) Core(TM) </a:t>
            </a:r>
            <a:r>
              <a:rPr lang="en-US" sz="1200">
                <a:solidFill>
                  <a:srgbClr val="FF0000"/>
                </a:solidFill>
              </a:rPr>
              <a:t>i5-1135G7</a:t>
            </a:r>
            <a:r>
              <a:rPr lang="en-US" sz="1200"/>
              <a:t> @ 2.40GHz</a:t>
            </a:r>
            <a:endParaRPr sz="1200"/>
          </a:p>
          <a:p>
            <a:pPr indent="0" lvl="0" marL="0" rtl="0" algn="l">
              <a:spcBef>
                <a:spcPts val="0"/>
              </a:spcBef>
              <a:spcAft>
                <a:spcPts val="0"/>
              </a:spcAft>
              <a:buNone/>
            </a:pPr>
            <a:r>
              <a:rPr lang="en-US" sz="1200"/>
              <a:t>MemTotal:   	32452532 kB</a:t>
            </a:r>
            <a:endParaRPr sz="1200"/>
          </a:p>
          <a:p>
            <a:pPr indent="0" lvl="0" marL="0" rtl="0" algn="l">
              <a:spcBef>
                <a:spcPts val="0"/>
              </a:spcBef>
              <a:spcAft>
                <a:spcPts val="0"/>
              </a:spcAft>
              <a:buNone/>
            </a:pPr>
            <a:r>
              <a:t/>
            </a:r>
            <a:endParaRPr sz="1200"/>
          </a:p>
          <a:p>
            <a:pPr indent="0" lvl="0" marL="0" rtl="0" algn="l">
              <a:spcBef>
                <a:spcPts val="0"/>
              </a:spcBef>
              <a:spcAft>
                <a:spcPts val="0"/>
              </a:spcAft>
              <a:buClr>
                <a:schemeClr val="dk1"/>
              </a:buClr>
              <a:buSzPts val="1100"/>
              <a:buFont typeface="Arial"/>
              <a:buNone/>
            </a:pPr>
            <a:r>
              <a:rPr lang="en-US" sz="1200"/>
              <a:t>Model Family: 	Silicon Motion based SSDs</a:t>
            </a:r>
            <a:endParaRPr sz="1200"/>
          </a:p>
          <a:p>
            <a:pPr indent="0" lvl="0" marL="0" rtl="0" algn="l">
              <a:spcBef>
                <a:spcPts val="0"/>
              </a:spcBef>
              <a:spcAft>
                <a:spcPts val="0"/>
              </a:spcAft>
              <a:buClr>
                <a:schemeClr val="dk1"/>
              </a:buClr>
              <a:buSzPts val="1100"/>
              <a:buFont typeface="Arial"/>
              <a:buNone/>
            </a:pPr>
            <a:r>
              <a:rPr lang="en-US" sz="1200"/>
              <a:t>Device Model: 	TS128GSSD230S</a:t>
            </a:r>
            <a:endParaRPr sz="1200"/>
          </a:p>
          <a:p>
            <a:pPr indent="0" lvl="0" marL="0" rtl="0" algn="l">
              <a:spcBef>
                <a:spcPts val="0"/>
              </a:spcBef>
              <a:spcAft>
                <a:spcPts val="0"/>
              </a:spcAft>
              <a:buClr>
                <a:schemeClr val="dk1"/>
              </a:buClr>
              <a:buSzPts val="1100"/>
              <a:buFont typeface="Arial"/>
              <a:buNone/>
            </a:pPr>
            <a:r>
              <a:rPr lang="en-US" sz="1200"/>
              <a:t>User Capacity:	128,035,676,160 bytes [128 GB]</a:t>
            </a:r>
            <a:endParaRPr sz="1200"/>
          </a:p>
          <a:p>
            <a:pPr indent="0" lvl="0" marL="0" rtl="0" algn="l">
              <a:spcBef>
                <a:spcPts val="0"/>
              </a:spcBef>
              <a:spcAft>
                <a:spcPts val="0"/>
              </a:spcAft>
              <a:buClr>
                <a:schemeClr val="dk1"/>
              </a:buClr>
              <a:buSzPts val="1100"/>
              <a:buFont typeface="Arial"/>
              <a:buNone/>
            </a:pPr>
            <a:r>
              <a:rPr lang="en-US" sz="1200"/>
              <a:t>Sector Size:  	512 bytes logical/physical</a:t>
            </a:r>
            <a:endParaRPr sz="1200"/>
          </a:p>
          <a:p>
            <a:pPr indent="0" lvl="0" marL="0" rtl="0" algn="l">
              <a:spcBef>
                <a:spcPts val="0"/>
              </a:spcBef>
              <a:spcAft>
                <a:spcPts val="0"/>
              </a:spcAft>
              <a:buClr>
                <a:schemeClr val="dk1"/>
              </a:buClr>
              <a:buSzPts val="1100"/>
              <a:buFont typeface="Arial"/>
              <a:buNone/>
            </a:pPr>
            <a:r>
              <a:rPr lang="en-US" sz="1200"/>
              <a:t>Rotation Rate:	Solid State Device</a:t>
            </a:r>
            <a:endParaRPr sz="1200"/>
          </a:p>
          <a:p>
            <a:pPr indent="0" lvl="0" marL="0" rtl="0" algn="l">
              <a:spcBef>
                <a:spcPts val="0"/>
              </a:spcBef>
              <a:spcAft>
                <a:spcPts val="0"/>
              </a:spcAft>
              <a:buClr>
                <a:schemeClr val="dk1"/>
              </a:buClr>
              <a:buSzPts val="1100"/>
              <a:buFont typeface="Arial"/>
              <a:buNone/>
            </a:pPr>
            <a:r>
              <a:rPr lang="en-US" sz="1200"/>
              <a:t>Form Factor:  	2.5 inches</a:t>
            </a:r>
            <a:endParaRPr sz="1200"/>
          </a:p>
          <a:p>
            <a:pPr indent="0" lvl="0" marL="0" rtl="0" algn="l">
              <a:spcBef>
                <a:spcPts val="0"/>
              </a:spcBef>
              <a:spcAft>
                <a:spcPts val="0"/>
              </a:spcAft>
              <a:buClr>
                <a:schemeClr val="dk1"/>
              </a:buClr>
              <a:buSzPts val="1100"/>
              <a:buFont typeface="Arial"/>
              <a:buNone/>
            </a:pPr>
            <a:r>
              <a:rPr lang="en-US" sz="1200"/>
              <a:t>TRIM Command: 	Available, deterministic, zeroed</a:t>
            </a:r>
            <a:endParaRPr sz="1200"/>
          </a:p>
          <a:p>
            <a:pPr indent="0" lvl="0" marL="0" rtl="0" algn="l">
              <a:spcBef>
                <a:spcPts val="0"/>
              </a:spcBef>
              <a:spcAft>
                <a:spcPts val="0"/>
              </a:spcAft>
              <a:buClr>
                <a:schemeClr val="dk1"/>
              </a:buClr>
              <a:buSzPts val="1100"/>
              <a:buFont typeface="Arial"/>
              <a:buNone/>
            </a:pPr>
            <a:r>
              <a:rPr lang="en-US" sz="1200"/>
              <a:t>ATA Version is:   ACS-3 T13/2161-D revision 5</a:t>
            </a:r>
            <a:endParaRPr sz="1200"/>
          </a:p>
          <a:p>
            <a:pPr indent="0" lvl="0" marL="0" rtl="0" algn="l">
              <a:spcBef>
                <a:spcPts val="0"/>
              </a:spcBef>
              <a:spcAft>
                <a:spcPts val="0"/>
              </a:spcAft>
              <a:buNone/>
            </a:pPr>
            <a:r>
              <a:rPr lang="en-US" sz="1200"/>
              <a:t>SATA Version is:  SATA 3.3, 6.0 Gb/s (current: 6.0 Gb/s)</a:t>
            </a:r>
            <a:endParaRPr sz="1200"/>
          </a:p>
        </p:txBody>
      </p:sp>
      <p:sp>
        <p:nvSpPr>
          <p:cNvPr id="259" name="Google Shape;259;g2ef2c5e708c_0_60"/>
          <p:cNvSpPr txBox="1"/>
          <p:nvPr/>
        </p:nvSpPr>
        <p:spPr>
          <a:xfrm>
            <a:off x="5574325" y="847425"/>
            <a:ext cx="6498300" cy="535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rgbClr val="FF0000"/>
                </a:solidFill>
                <a:latin typeface="Play"/>
                <a:ea typeface="Play"/>
                <a:cs typeface="Play"/>
                <a:sym typeface="Play"/>
              </a:rPr>
              <a:t>CREATE</a:t>
            </a:r>
            <a:r>
              <a:rPr lang="en-US" sz="1200">
                <a:solidFill>
                  <a:schemeClr val="dk1"/>
                </a:solidFill>
                <a:latin typeface="Play"/>
                <a:ea typeface="Play"/>
                <a:cs typeface="Play"/>
                <a:sym typeface="Play"/>
              </a:rPr>
              <a:t>:</a:t>
            </a:r>
            <a:endParaRPr sz="1200">
              <a:solidFill>
                <a:schemeClr val="dk1"/>
              </a:solidFill>
              <a:latin typeface="Play"/>
              <a:ea typeface="Play"/>
              <a:cs typeface="Play"/>
              <a:sym typeface="Play"/>
            </a:endParaRPr>
          </a:p>
          <a:p>
            <a:pPr indent="0" lvl="0" marL="0" rtl="0" algn="l">
              <a:spcBef>
                <a:spcPts val="0"/>
              </a:spcBef>
              <a:spcAft>
                <a:spcPts val="0"/>
              </a:spcAft>
              <a:buNone/>
            </a:pPr>
            <a:r>
              <a:t/>
            </a:r>
            <a:endParaRPr sz="1200">
              <a:solidFill>
                <a:schemeClr val="dk1"/>
              </a:solidFill>
              <a:latin typeface="Play"/>
              <a:ea typeface="Play"/>
              <a:cs typeface="Play"/>
              <a:sym typeface="Play"/>
            </a:endParaRPr>
          </a:p>
          <a:p>
            <a:pPr indent="0" lvl="0" marL="0" rtl="0" algn="l">
              <a:spcBef>
                <a:spcPts val="0"/>
              </a:spcBef>
              <a:spcAft>
                <a:spcPts val="0"/>
              </a:spcAft>
              <a:buNone/>
            </a:pPr>
            <a:r>
              <a:rPr lang="en-US" sz="1200">
                <a:solidFill>
                  <a:schemeClr val="dk1"/>
                </a:solidFill>
                <a:latin typeface="Play"/>
                <a:ea typeface="Play"/>
                <a:cs typeface="Play"/>
                <a:sym typeface="Play"/>
              </a:rPr>
              <a:t>for (i = 0; i &lt; file_number; i++) {</a:t>
            </a:r>
            <a:endParaRPr sz="1200">
              <a:solidFill>
                <a:schemeClr val="dk1"/>
              </a:solidFill>
              <a:latin typeface="Play"/>
              <a:ea typeface="Play"/>
              <a:cs typeface="Play"/>
              <a:sym typeface="Play"/>
            </a:endParaRPr>
          </a:p>
          <a:p>
            <a:pPr indent="0" lvl="0" marL="0" rtl="0" algn="l">
              <a:spcBef>
                <a:spcPts val="0"/>
              </a:spcBef>
              <a:spcAft>
                <a:spcPts val="0"/>
              </a:spcAft>
              <a:buNone/>
            </a:pPr>
            <a:r>
              <a:rPr lang="en-US" sz="1200">
                <a:solidFill>
                  <a:schemeClr val="dk1"/>
                </a:solidFill>
                <a:latin typeface="Play"/>
                <a:ea typeface="Play"/>
                <a:cs typeface="Play"/>
                <a:sym typeface="Play"/>
              </a:rPr>
              <a:t>    </a:t>
            </a:r>
            <a:r>
              <a:rPr lang="en-US" sz="1200">
                <a:solidFill>
                  <a:schemeClr val="dk1"/>
                </a:solidFill>
                <a:latin typeface="Play"/>
                <a:ea typeface="Play"/>
                <a:cs typeface="Play"/>
                <a:sym typeface="Play"/>
              </a:rPr>
              <a:t>touch</a:t>
            </a:r>
            <a:r>
              <a:rPr lang="en-US" sz="1200">
                <a:solidFill>
                  <a:schemeClr val="dk1"/>
                </a:solidFill>
                <a:latin typeface="Play"/>
                <a:ea typeface="Play"/>
                <a:cs typeface="Play"/>
                <a:sym typeface="Play"/>
              </a:rPr>
              <a:t> &lt;file_name&gt;</a:t>
            </a:r>
            <a:endParaRPr sz="1200">
              <a:solidFill>
                <a:schemeClr val="dk1"/>
              </a:solidFill>
              <a:latin typeface="Play"/>
              <a:ea typeface="Play"/>
              <a:cs typeface="Play"/>
              <a:sym typeface="Play"/>
            </a:endParaRPr>
          </a:p>
          <a:p>
            <a:pPr indent="0" lvl="0" marL="0" rtl="0" algn="l">
              <a:spcBef>
                <a:spcPts val="0"/>
              </a:spcBef>
              <a:spcAft>
                <a:spcPts val="0"/>
              </a:spcAft>
              <a:buNone/>
            </a:pPr>
            <a:r>
              <a:rPr lang="en-US" sz="1200">
                <a:solidFill>
                  <a:schemeClr val="dk1"/>
                </a:solidFill>
                <a:latin typeface="Play"/>
                <a:ea typeface="Play"/>
                <a:cs typeface="Play"/>
                <a:sym typeface="Play"/>
              </a:rPr>
              <a:t>    dd if=./pattern1.bin of=</a:t>
            </a:r>
            <a:r>
              <a:rPr lang="en-US" sz="1200">
                <a:solidFill>
                  <a:schemeClr val="dk1"/>
                </a:solidFill>
                <a:latin typeface="Play"/>
                <a:ea typeface="Play"/>
                <a:cs typeface="Play"/>
                <a:sym typeface="Play"/>
              </a:rPr>
              <a:t>&lt;file_name&gt;</a:t>
            </a:r>
            <a:r>
              <a:rPr lang="en-US" sz="1200">
                <a:solidFill>
                  <a:schemeClr val="dk1"/>
                </a:solidFill>
                <a:latin typeface="Play"/>
                <a:ea typeface="Play"/>
                <a:cs typeface="Play"/>
                <a:sym typeface="Play"/>
              </a:rPr>
              <a:t> conv=notrunc oflag=append bs=4096 count=1</a:t>
            </a:r>
            <a:endParaRPr sz="1200">
              <a:solidFill>
                <a:schemeClr val="dk1"/>
              </a:solidFill>
              <a:latin typeface="Play"/>
              <a:ea typeface="Play"/>
              <a:cs typeface="Play"/>
              <a:sym typeface="Play"/>
            </a:endParaRPr>
          </a:p>
          <a:p>
            <a:pPr indent="0" lvl="0" marL="0" rtl="0" algn="l">
              <a:spcBef>
                <a:spcPts val="0"/>
              </a:spcBef>
              <a:spcAft>
                <a:spcPts val="0"/>
              </a:spcAft>
              <a:buNone/>
            </a:pPr>
            <a:r>
              <a:rPr lang="en-US" sz="1200">
                <a:solidFill>
                  <a:schemeClr val="dk1"/>
                </a:solidFill>
                <a:latin typeface="Play"/>
                <a:ea typeface="Play"/>
                <a:cs typeface="Play"/>
                <a:sym typeface="Play"/>
              </a:rPr>
              <a:t>}</a:t>
            </a:r>
            <a:endParaRPr sz="1200">
              <a:solidFill>
                <a:schemeClr val="dk1"/>
              </a:solidFill>
              <a:latin typeface="Play"/>
              <a:ea typeface="Play"/>
              <a:cs typeface="Play"/>
              <a:sym typeface="Play"/>
            </a:endParaRPr>
          </a:p>
          <a:p>
            <a:pPr indent="0" lvl="0" marL="0" rtl="0" algn="l">
              <a:spcBef>
                <a:spcPts val="0"/>
              </a:spcBef>
              <a:spcAft>
                <a:spcPts val="0"/>
              </a:spcAft>
              <a:buNone/>
            </a:pPr>
            <a:r>
              <a:rPr lang="en-US" sz="1200">
                <a:solidFill>
                  <a:schemeClr val="dk1"/>
                </a:solidFill>
                <a:latin typeface="Play"/>
                <a:ea typeface="Play"/>
                <a:cs typeface="Play"/>
                <a:sym typeface="Play"/>
              </a:rPr>
              <a:t>sync</a:t>
            </a:r>
            <a:endParaRPr sz="1200">
              <a:solidFill>
                <a:schemeClr val="dk1"/>
              </a:solidFill>
              <a:latin typeface="Play"/>
              <a:ea typeface="Play"/>
              <a:cs typeface="Play"/>
              <a:sym typeface="Play"/>
            </a:endParaRPr>
          </a:p>
          <a:p>
            <a:pPr indent="0" lvl="0" marL="0" rtl="0" algn="l">
              <a:spcBef>
                <a:spcPts val="0"/>
              </a:spcBef>
              <a:spcAft>
                <a:spcPts val="0"/>
              </a:spcAft>
              <a:buNone/>
            </a:pPr>
            <a:r>
              <a:t/>
            </a:r>
            <a:endParaRPr sz="1200">
              <a:solidFill>
                <a:schemeClr val="dk1"/>
              </a:solidFill>
              <a:latin typeface="Play"/>
              <a:ea typeface="Play"/>
              <a:cs typeface="Play"/>
              <a:sym typeface="Play"/>
            </a:endParaRPr>
          </a:p>
          <a:p>
            <a:pPr indent="0" lvl="0" marL="0" rtl="0" algn="l">
              <a:spcBef>
                <a:spcPts val="0"/>
              </a:spcBef>
              <a:spcAft>
                <a:spcPts val="0"/>
              </a:spcAft>
              <a:buNone/>
            </a:pPr>
            <a:r>
              <a:rPr lang="en-US" sz="1200">
                <a:solidFill>
                  <a:srgbClr val="FF0000"/>
                </a:solidFill>
                <a:latin typeface="Play"/>
                <a:ea typeface="Play"/>
                <a:cs typeface="Play"/>
                <a:sym typeface="Play"/>
              </a:rPr>
              <a:t>READ</a:t>
            </a:r>
            <a:r>
              <a:rPr lang="en-US" sz="1200">
                <a:solidFill>
                  <a:schemeClr val="dk1"/>
                </a:solidFill>
                <a:latin typeface="Play"/>
                <a:ea typeface="Play"/>
                <a:cs typeface="Play"/>
                <a:sym typeface="Play"/>
              </a:rPr>
              <a:t>:</a:t>
            </a:r>
            <a:endParaRPr sz="1200">
              <a:solidFill>
                <a:schemeClr val="dk1"/>
              </a:solidFill>
              <a:latin typeface="Play"/>
              <a:ea typeface="Play"/>
              <a:cs typeface="Play"/>
              <a:sym typeface="Play"/>
            </a:endParaRPr>
          </a:p>
          <a:p>
            <a:pPr indent="0" lvl="0" marL="0" rtl="0" algn="l">
              <a:spcBef>
                <a:spcPts val="0"/>
              </a:spcBef>
              <a:spcAft>
                <a:spcPts val="0"/>
              </a:spcAft>
              <a:buNone/>
            </a:pPr>
            <a:r>
              <a:t/>
            </a:r>
            <a:endParaRPr sz="1200">
              <a:solidFill>
                <a:schemeClr val="dk1"/>
              </a:solidFill>
              <a:latin typeface="Play"/>
              <a:ea typeface="Play"/>
              <a:cs typeface="Play"/>
              <a:sym typeface="Play"/>
            </a:endParaRPr>
          </a:p>
          <a:p>
            <a:pPr indent="0" lvl="0" marL="0" rtl="0" algn="l">
              <a:spcBef>
                <a:spcPts val="0"/>
              </a:spcBef>
              <a:spcAft>
                <a:spcPts val="0"/>
              </a:spcAft>
              <a:buClr>
                <a:schemeClr val="dk1"/>
              </a:buClr>
              <a:buSzPts val="1100"/>
              <a:buFont typeface="Arial"/>
              <a:buNone/>
            </a:pPr>
            <a:r>
              <a:rPr lang="en-US" sz="1200">
                <a:solidFill>
                  <a:schemeClr val="dk1"/>
                </a:solidFill>
                <a:latin typeface="Play"/>
                <a:ea typeface="Play"/>
                <a:cs typeface="Play"/>
                <a:sym typeface="Play"/>
              </a:rPr>
              <a:t>for (i = 0; i &lt; file_number; i++) {</a:t>
            </a:r>
            <a:endParaRPr sz="1200">
              <a:solidFill>
                <a:schemeClr val="dk1"/>
              </a:solidFill>
              <a:latin typeface="Play"/>
              <a:ea typeface="Play"/>
              <a:cs typeface="Play"/>
              <a:sym typeface="Play"/>
            </a:endParaRPr>
          </a:p>
          <a:p>
            <a:pPr indent="0" lvl="0" marL="0" rtl="0" algn="l">
              <a:spcBef>
                <a:spcPts val="0"/>
              </a:spcBef>
              <a:spcAft>
                <a:spcPts val="0"/>
              </a:spcAft>
              <a:buClr>
                <a:schemeClr val="dk1"/>
              </a:buClr>
              <a:buSzPts val="1100"/>
              <a:buFont typeface="Arial"/>
              <a:buNone/>
            </a:pPr>
            <a:r>
              <a:rPr lang="en-US" sz="1200">
                <a:solidFill>
                  <a:schemeClr val="dk1"/>
                </a:solidFill>
                <a:latin typeface="Play"/>
                <a:ea typeface="Play"/>
                <a:cs typeface="Play"/>
                <a:sym typeface="Play"/>
              </a:rPr>
              <a:t>    md5sum &lt;file_name&gt;</a:t>
            </a:r>
            <a:endParaRPr sz="1200">
              <a:solidFill>
                <a:schemeClr val="dk1"/>
              </a:solidFill>
              <a:latin typeface="Play"/>
              <a:ea typeface="Play"/>
              <a:cs typeface="Play"/>
              <a:sym typeface="Play"/>
            </a:endParaRPr>
          </a:p>
          <a:p>
            <a:pPr indent="0" lvl="0" marL="0" rtl="0" algn="l">
              <a:spcBef>
                <a:spcPts val="0"/>
              </a:spcBef>
              <a:spcAft>
                <a:spcPts val="0"/>
              </a:spcAft>
              <a:buClr>
                <a:schemeClr val="dk1"/>
              </a:buClr>
              <a:buSzPts val="1100"/>
              <a:buFont typeface="Arial"/>
              <a:buNone/>
            </a:pPr>
            <a:r>
              <a:rPr lang="en-US" sz="1200">
                <a:solidFill>
                  <a:schemeClr val="dk1"/>
                </a:solidFill>
                <a:latin typeface="Play"/>
                <a:ea typeface="Play"/>
                <a:cs typeface="Play"/>
                <a:sym typeface="Play"/>
              </a:rPr>
              <a:t>}</a:t>
            </a:r>
            <a:endParaRPr sz="1200">
              <a:solidFill>
                <a:schemeClr val="dk1"/>
              </a:solidFill>
              <a:latin typeface="Play"/>
              <a:ea typeface="Play"/>
              <a:cs typeface="Play"/>
              <a:sym typeface="Play"/>
            </a:endParaRPr>
          </a:p>
          <a:p>
            <a:pPr indent="0" lvl="0" marL="0" rtl="0" algn="l">
              <a:spcBef>
                <a:spcPts val="0"/>
              </a:spcBef>
              <a:spcAft>
                <a:spcPts val="0"/>
              </a:spcAft>
              <a:buNone/>
            </a:pPr>
            <a:r>
              <a:t/>
            </a:r>
            <a:endParaRPr sz="1200">
              <a:solidFill>
                <a:schemeClr val="dk1"/>
              </a:solidFill>
              <a:latin typeface="Play"/>
              <a:ea typeface="Play"/>
              <a:cs typeface="Play"/>
              <a:sym typeface="Play"/>
            </a:endParaRPr>
          </a:p>
          <a:p>
            <a:pPr indent="0" lvl="0" marL="0" rtl="0" algn="l">
              <a:spcBef>
                <a:spcPts val="0"/>
              </a:spcBef>
              <a:spcAft>
                <a:spcPts val="0"/>
              </a:spcAft>
              <a:buNone/>
            </a:pPr>
            <a:r>
              <a:rPr lang="en-US" sz="1200">
                <a:solidFill>
                  <a:srgbClr val="FF0000"/>
                </a:solidFill>
                <a:latin typeface="Play"/>
                <a:ea typeface="Play"/>
                <a:cs typeface="Play"/>
                <a:sym typeface="Play"/>
              </a:rPr>
              <a:t>UPDATE</a:t>
            </a:r>
            <a:r>
              <a:rPr lang="en-US" sz="1200">
                <a:solidFill>
                  <a:schemeClr val="dk1"/>
                </a:solidFill>
                <a:latin typeface="Play"/>
                <a:ea typeface="Play"/>
                <a:cs typeface="Play"/>
                <a:sym typeface="Play"/>
              </a:rPr>
              <a:t>:</a:t>
            </a:r>
            <a:endParaRPr sz="1200">
              <a:solidFill>
                <a:schemeClr val="dk1"/>
              </a:solidFill>
              <a:latin typeface="Play"/>
              <a:ea typeface="Play"/>
              <a:cs typeface="Play"/>
              <a:sym typeface="Play"/>
            </a:endParaRPr>
          </a:p>
          <a:p>
            <a:pPr indent="0" lvl="0" marL="0" rtl="0" algn="l">
              <a:spcBef>
                <a:spcPts val="0"/>
              </a:spcBef>
              <a:spcAft>
                <a:spcPts val="0"/>
              </a:spcAft>
              <a:buNone/>
            </a:pPr>
            <a:r>
              <a:t/>
            </a:r>
            <a:endParaRPr sz="1200">
              <a:solidFill>
                <a:schemeClr val="dk1"/>
              </a:solidFill>
              <a:latin typeface="Play"/>
              <a:ea typeface="Play"/>
              <a:cs typeface="Play"/>
              <a:sym typeface="Play"/>
            </a:endParaRPr>
          </a:p>
          <a:p>
            <a:pPr indent="0" lvl="0" marL="0" rtl="0" algn="l">
              <a:spcBef>
                <a:spcPts val="0"/>
              </a:spcBef>
              <a:spcAft>
                <a:spcPts val="0"/>
              </a:spcAft>
              <a:buNone/>
            </a:pPr>
            <a:r>
              <a:rPr lang="en-US" sz="1200">
                <a:solidFill>
                  <a:schemeClr val="dk1"/>
                </a:solidFill>
                <a:latin typeface="Play"/>
                <a:ea typeface="Play"/>
                <a:cs typeface="Play"/>
                <a:sym typeface="Play"/>
              </a:rPr>
              <a:t>for (i = 0; i &lt; file_number; i++) {</a:t>
            </a:r>
            <a:endParaRPr sz="1200">
              <a:solidFill>
                <a:schemeClr val="dk1"/>
              </a:solidFill>
              <a:latin typeface="Play"/>
              <a:ea typeface="Play"/>
              <a:cs typeface="Play"/>
              <a:sym typeface="Play"/>
            </a:endParaRPr>
          </a:p>
          <a:p>
            <a:pPr indent="0" lvl="0" marL="0" rtl="0" algn="l">
              <a:spcBef>
                <a:spcPts val="0"/>
              </a:spcBef>
              <a:spcAft>
                <a:spcPts val="0"/>
              </a:spcAft>
              <a:buNone/>
            </a:pPr>
            <a:r>
              <a:rPr lang="en-US" sz="1200">
                <a:solidFill>
                  <a:schemeClr val="dk1"/>
                </a:solidFill>
                <a:latin typeface="Play"/>
                <a:ea typeface="Play"/>
                <a:cs typeface="Play"/>
                <a:sym typeface="Play"/>
              </a:rPr>
              <a:t>    dd if=./pattern2.bin of=&lt;file_name&gt; conv=notrunc seek=offset bs=4096 count=1</a:t>
            </a:r>
            <a:endParaRPr sz="1200">
              <a:solidFill>
                <a:schemeClr val="dk1"/>
              </a:solidFill>
              <a:latin typeface="Play"/>
              <a:ea typeface="Play"/>
              <a:cs typeface="Play"/>
              <a:sym typeface="Play"/>
            </a:endParaRPr>
          </a:p>
          <a:p>
            <a:pPr indent="0" lvl="0" marL="0" rtl="0" algn="l">
              <a:spcBef>
                <a:spcPts val="0"/>
              </a:spcBef>
              <a:spcAft>
                <a:spcPts val="0"/>
              </a:spcAft>
              <a:buNone/>
            </a:pPr>
            <a:r>
              <a:rPr lang="en-US" sz="1200">
                <a:solidFill>
                  <a:schemeClr val="dk1"/>
                </a:solidFill>
                <a:latin typeface="Play"/>
                <a:ea typeface="Play"/>
                <a:cs typeface="Play"/>
                <a:sym typeface="Play"/>
              </a:rPr>
              <a:t>    offset += 4096</a:t>
            </a:r>
            <a:endParaRPr sz="1200">
              <a:solidFill>
                <a:schemeClr val="dk1"/>
              </a:solidFill>
              <a:latin typeface="Play"/>
              <a:ea typeface="Play"/>
              <a:cs typeface="Play"/>
              <a:sym typeface="Play"/>
            </a:endParaRPr>
          </a:p>
          <a:p>
            <a:pPr indent="0" lvl="0" marL="0" rtl="0" algn="l">
              <a:spcBef>
                <a:spcPts val="0"/>
              </a:spcBef>
              <a:spcAft>
                <a:spcPts val="0"/>
              </a:spcAft>
              <a:buNone/>
            </a:pPr>
            <a:r>
              <a:rPr lang="en-US" sz="1200">
                <a:solidFill>
                  <a:schemeClr val="dk1"/>
                </a:solidFill>
                <a:latin typeface="Play"/>
                <a:ea typeface="Play"/>
                <a:cs typeface="Play"/>
                <a:sym typeface="Play"/>
              </a:rPr>
              <a:t>}</a:t>
            </a:r>
            <a:endParaRPr sz="1200">
              <a:solidFill>
                <a:schemeClr val="dk1"/>
              </a:solidFill>
              <a:latin typeface="Play"/>
              <a:ea typeface="Play"/>
              <a:cs typeface="Play"/>
              <a:sym typeface="Play"/>
            </a:endParaRPr>
          </a:p>
          <a:p>
            <a:pPr indent="0" lvl="0" marL="0" rtl="0" algn="l">
              <a:spcBef>
                <a:spcPts val="0"/>
              </a:spcBef>
              <a:spcAft>
                <a:spcPts val="0"/>
              </a:spcAft>
              <a:buNone/>
            </a:pPr>
            <a:r>
              <a:rPr lang="en-US" sz="1200">
                <a:solidFill>
                  <a:schemeClr val="dk1"/>
                </a:solidFill>
                <a:latin typeface="Play"/>
                <a:ea typeface="Play"/>
                <a:cs typeface="Play"/>
                <a:sym typeface="Play"/>
              </a:rPr>
              <a:t>sync</a:t>
            </a:r>
            <a:endParaRPr sz="1200">
              <a:solidFill>
                <a:schemeClr val="dk1"/>
              </a:solidFill>
              <a:latin typeface="Play"/>
              <a:ea typeface="Play"/>
              <a:cs typeface="Play"/>
              <a:sym typeface="Play"/>
            </a:endParaRPr>
          </a:p>
          <a:p>
            <a:pPr indent="0" lvl="0" marL="0" rtl="0" algn="l">
              <a:spcBef>
                <a:spcPts val="0"/>
              </a:spcBef>
              <a:spcAft>
                <a:spcPts val="0"/>
              </a:spcAft>
              <a:buNone/>
            </a:pPr>
            <a:r>
              <a:t/>
            </a:r>
            <a:endParaRPr sz="1200">
              <a:solidFill>
                <a:schemeClr val="dk1"/>
              </a:solidFill>
              <a:latin typeface="Play"/>
              <a:ea typeface="Play"/>
              <a:cs typeface="Play"/>
              <a:sym typeface="Play"/>
            </a:endParaRPr>
          </a:p>
          <a:p>
            <a:pPr indent="0" lvl="0" marL="0" rtl="0" algn="l">
              <a:spcBef>
                <a:spcPts val="0"/>
              </a:spcBef>
              <a:spcAft>
                <a:spcPts val="0"/>
              </a:spcAft>
              <a:buNone/>
            </a:pPr>
            <a:r>
              <a:rPr lang="en-US" sz="1200">
                <a:solidFill>
                  <a:srgbClr val="FF0000"/>
                </a:solidFill>
                <a:latin typeface="Play"/>
                <a:ea typeface="Play"/>
                <a:cs typeface="Play"/>
                <a:sym typeface="Play"/>
              </a:rPr>
              <a:t>DELETE</a:t>
            </a:r>
            <a:r>
              <a:rPr lang="en-US" sz="1200">
                <a:solidFill>
                  <a:schemeClr val="dk1"/>
                </a:solidFill>
                <a:latin typeface="Play"/>
                <a:ea typeface="Play"/>
                <a:cs typeface="Play"/>
                <a:sym typeface="Play"/>
              </a:rPr>
              <a:t>:</a:t>
            </a:r>
            <a:endParaRPr sz="1200">
              <a:solidFill>
                <a:schemeClr val="dk1"/>
              </a:solidFill>
              <a:latin typeface="Play"/>
              <a:ea typeface="Play"/>
              <a:cs typeface="Play"/>
              <a:sym typeface="Play"/>
            </a:endParaRPr>
          </a:p>
          <a:p>
            <a:pPr indent="0" lvl="0" marL="0" rtl="0" algn="l">
              <a:spcBef>
                <a:spcPts val="0"/>
              </a:spcBef>
              <a:spcAft>
                <a:spcPts val="0"/>
              </a:spcAft>
              <a:buNone/>
            </a:pPr>
            <a:r>
              <a:t/>
            </a:r>
            <a:endParaRPr sz="1200">
              <a:solidFill>
                <a:schemeClr val="dk1"/>
              </a:solidFill>
              <a:latin typeface="Play"/>
              <a:ea typeface="Play"/>
              <a:cs typeface="Play"/>
              <a:sym typeface="Play"/>
            </a:endParaRPr>
          </a:p>
          <a:p>
            <a:pPr indent="0" lvl="0" marL="0" rtl="0" algn="l">
              <a:spcBef>
                <a:spcPts val="0"/>
              </a:spcBef>
              <a:spcAft>
                <a:spcPts val="0"/>
              </a:spcAft>
              <a:buNone/>
            </a:pPr>
            <a:r>
              <a:rPr lang="en-US" sz="1200">
                <a:solidFill>
                  <a:schemeClr val="dk1"/>
                </a:solidFill>
                <a:latin typeface="Play"/>
                <a:ea typeface="Play"/>
                <a:cs typeface="Play"/>
                <a:sym typeface="Play"/>
              </a:rPr>
              <a:t>for (i = 0; i &lt; file_number; i++) {</a:t>
            </a:r>
            <a:endParaRPr sz="1200">
              <a:solidFill>
                <a:schemeClr val="dk1"/>
              </a:solidFill>
              <a:latin typeface="Play"/>
              <a:ea typeface="Play"/>
              <a:cs typeface="Play"/>
              <a:sym typeface="Play"/>
            </a:endParaRPr>
          </a:p>
          <a:p>
            <a:pPr indent="0" lvl="0" marL="0" rtl="0" algn="l">
              <a:spcBef>
                <a:spcPts val="0"/>
              </a:spcBef>
              <a:spcAft>
                <a:spcPts val="0"/>
              </a:spcAft>
              <a:buNone/>
            </a:pPr>
            <a:r>
              <a:rPr lang="en-US" sz="1200">
                <a:solidFill>
                  <a:schemeClr val="dk1"/>
                </a:solidFill>
                <a:latin typeface="Play"/>
                <a:ea typeface="Play"/>
                <a:cs typeface="Play"/>
                <a:sym typeface="Play"/>
              </a:rPr>
              <a:t>    rm &lt;file_name&gt;</a:t>
            </a:r>
            <a:endParaRPr sz="1200">
              <a:solidFill>
                <a:schemeClr val="dk1"/>
              </a:solidFill>
              <a:latin typeface="Play"/>
              <a:ea typeface="Play"/>
              <a:cs typeface="Play"/>
              <a:sym typeface="Play"/>
            </a:endParaRPr>
          </a:p>
          <a:p>
            <a:pPr indent="0" lvl="0" marL="0" rtl="0" algn="l">
              <a:spcBef>
                <a:spcPts val="0"/>
              </a:spcBef>
              <a:spcAft>
                <a:spcPts val="0"/>
              </a:spcAft>
              <a:buNone/>
            </a:pPr>
            <a:r>
              <a:rPr lang="en-US" sz="1200">
                <a:solidFill>
                  <a:schemeClr val="dk1"/>
                </a:solidFill>
                <a:latin typeface="Play"/>
                <a:ea typeface="Play"/>
                <a:cs typeface="Play"/>
                <a:sym typeface="Play"/>
              </a:rPr>
              <a:t>}</a:t>
            </a:r>
            <a:endParaRPr sz="1200">
              <a:solidFill>
                <a:schemeClr val="dk1"/>
              </a:solidFill>
              <a:latin typeface="Play"/>
              <a:ea typeface="Play"/>
              <a:cs typeface="Play"/>
              <a:sym typeface="Play"/>
            </a:endParaRPr>
          </a:p>
          <a:p>
            <a:pPr indent="0" lvl="0" marL="0" rtl="0" algn="l">
              <a:spcBef>
                <a:spcPts val="0"/>
              </a:spcBef>
              <a:spcAft>
                <a:spcPts val="0"/>
              </a:spcAft>
              <a:buClr>
                <a:schemeClr val="dk1"/>
              </a:buClr>
              <a:buSzPts val="1100"/>
              <a:buFont typeface="Arial"/>
              <a:buNone/>
            </a:pPr>
            <a:r>
              <a:rPr lang="en-US" sz="1200">
                <a:solidFill>
                  <a:schemeClr val="dk1"/>
                </a:solidFill>
                <a:latin typeface="Play"/>
                <a:ea typeface="Play"/>
                <a:cs typeface="Play"/>
                <a:sym typeface="Play"/>
              </a:rPr>
              <a:t>sync</a:t>
            </a:r>
            <a:endParaRPr sz="1200">
              <a:solidFill>
                <a:schemeClr val="dk1"/>
              </a:solidFill>
              <a:latin typeface="Play"/>
              <a:ea typeface="Play"/>
              <a:cs typeface="Play"/>
              <a:sym typeface="Play"/>
            </a:endParaRPr>
          </a:p>
        </p:txBody>
      </p:sp>
      <p:sp>
        <p:nvSpPr>
          <p:cNvPr id="260" name="Google Shape;260;g2ef2c5e708c_0_60"/>
          <p:cNvSpPr txBox="1"/>
          <p:nvPr/>
        </p:nvSpPr>
        <p:spPr>
          <a:xfrm>
            <a:off x="8034169" y="6332538"/>
            <a:ext cx="35055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1" lang="en-US" sz="900">
                <a:solidFill>
                  <a:srgbClr val="FF0000"/>
                </a:solidFill>
                <a:latin typeface="Play"/>
                <a:ea typeface="Play"/>
                <a:cs typeface="Play"/>
                <a:sym typeface="Play"/>
              </a:rPr>
              <a:t>SSDFS.ORG</a:t>
            </a:r>
            <a:endParaRPr b="1" sz="900">
              <a:solidFill>
                <a:srgbClr val="000000"/>
              </a:solidFill>
              <a:latin typeface="Play"/>
              <a:ea typeface="Play"/>
              <a:cs typeface="Play"/>
              <a:sym typeface="Play"/>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g2f69473d1df_86_0"/>
          <p:cNvSpPr txBox="1"/>
          <p:nvPr>
            <p:ph idx="12" type="sldNum"/>
          </p:nvPr>
        </p:nvSpPr>
        <p:spPr>
          <a:xfrm>
            <a:off x="11444747" y="6332538"/>
            <a:ext cx="539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266" name="Google Shape;266;g2f69473d1df_86_0"/>
          <p:cNvSpPr txBox="1"/>
          <p:nvPr/>
        </p:nvSpPr>
        <p:spPr>
          <a:xfrm>
            <a:off x="367525" y="197225"/>
            <a:ext cx="108681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lang="en-US" sz="2400">
                <a:solidFill>
                  <a:schemeClr val="dk1"/>
                </a:solidFill>
              </a:rPr>
              <a:t>Microbenchmarking: create operation</a:t>
            </a:r>
            <a:endParaRPr b="1" i="0" sz="2400" u="none" cap="none" strike="noStrike">
              <a:solidFill>
                <a:schemeClr val="dk1"/>
              </a:solidFill>
              <a:latin typeface="Arial"/>
              <a:ea typeface="Arial"/>
              <a:cs typeface="Arial"/>
              <a:sym typeface="Arial"/>
            </a:endParaRPr>
          </a:p>
        </p:txBody>
      </p:sp>
      <p:pic>
        <p:nvPicPr>
          <p:cNvPr id="267" name="Google Shape;267;g2f69473d1df_86_0"/>
          <p:cNvPicPr preferRelativeResize="0"/>
          <p:nvPr/>
        </p:nvPicPr>
        <p:blipFill>
          <a:blip r:embed="rId3">
            <a:alphaModFix/>
          </a:blip>
          <a:stretch>
            <a:fillRect/>
          </a:stretch>
        </p:blipFill>
        <p:spPr>
          <a:xfrm>
            <a:off x="175375" y="675125"/>
            <a:ext cx="3419856" cy="1923669"/>
          </a:xfrm>
          <a:prstGeom prst="rect">
            <a:avLst/>
          </a:prstGeom>
          <a:noFill/>
          <a:ln>
            <a:noFill/>
          </a:ln>
        </p:spPr>
      </p:pic>
      <p:pic>
        <p:nvPicPr>
          <p:cNvPr id="268" name="Google Shape;268;g2f69473d1df_86_0"/>
          <p:cNvPicPr preferRelativeResize="0"/>
          <p:nvPr/>
        </p:nvPicPr>
        <p:blipFill>
          <a:blip r:embed="rId4">
            <a:alphaModFix/>
          </a:blip>
          <a:stretch>
            <a:fillRect/>
          </a:stretch>
        </p:blipFill>
        <p:spPr>
          <a:xfrm>
            <a:off x="264013" y="2649675"/>
            <a:ext cx="3401567" cy="1887781"/>
          </a:xfrm>
          <a:prstGeom prst="rect">
            <a:avLst/>
          </a:prstGeom>
          <a:noFill/>
          <a:ln>
            <a:noFill/>
          </a:ln>
        </p:spPr>
      </p:pic>
      <p:pic>
        <p:nvPicPr>
          <p:cNvPr id="269" name="Google Shape;269;g2f69473d1df_86_0"/>
          <p:cNvPicPr preferRelativeResize="0"/>
          <p:nvPr/>
        </p:nvPicPr>
        <p:blipFill>
          <a:blip r:embed="rId5">
            <a:alphaModFix/>
          </a:blip>
          <a:stretch>
            <a:fillRect/>
          </a:stretch>
        </p:blipFill>
        <p:spPr>
          <a:xfrm>
            <a:off x="264011" y="4588325"/>
            <a:ext cx="3401569" cy="1869972"/>
          </a:xfrm>
          <a:prstGeom prst="rect">
            <a:avLst/>
          </a:prstGeom>
          <a:noFill/>
          <a:ln>
            <a:noFill/>
          </a:ln>
        </p:spPr>
      </p:pic>
      <p:pic>
        <p:nvPicPr>
          <p:cNvPr id="270" name="Google Shape;270;g2f69473d1df_86_0"/>
          <p:cNvPicPr preferRelativeResize="0"/>
          <p:nvPr/>
        </p:nvPicPr>
        <p:blipFill>
          <a:blip r:embed="rId6">
            <a:alphaModFix/>
          </a:blip>
          <a:stretch>
            <a:fillRect/>
          </a:stretch>
        </p:blipFill>
        <p:spPr>
          <a:xfrm>
            <a:off x="3884905" y="701975"/>
            <a:ext cx="3401567" cy="1869972"/>
          </a:xfrm>
          <a:prstGeom prst="rect">
            <a:avLst/>
          </a:prstGeom>
          <a:noFill/>
          <a:ln>
            <a:noFill/>
          </a:ln>
        </p:spPr>
      </p:pic>
      <p:pic>
        <p:nvPicPr>
          <p:cNvPr id="271" name="Google Shape;271;g2f69473d1df_86_0"/>
          <p:cNvPicPr preferRelativeResize="0"/>
          <p:nvPr/>
        </p:nvPicPr>
        <p:blipFill>
          <a:blip r:embed="rId7">
            <a:alphaModFix/>
          </a:blip>
          <a:stretch>
            <a:fillRect/>
          </a:stretch>
        </p:blipFill>
        <p:spPr>
          <a:xfrm>
            <a:off x="3884905" y="2658572"/>
            <a:ext cx="3401567" cy="1869972"/>
          </a:xfrm>
          <a:prstGeom prst="rect">
            <a:avLst/>
          </a:prstGeom>
          <a:noFill/>
          <a:ln>
            <a:noFill/>
          </a:ln>
        </p:spPr>
      </p:pic>
      <p:pic>
        <p:nvPicPr>
          <p:cNvPr id="272" name="Google Shape;272;g2f69473d1df_86_0"/>
          <p:cNvPicPr preferRelativeResize="0"/>
          <p:nvPr/>
        </p:nvPicPr>
        <p:blipFill>
          <a:blip r:embed="rId8">
            <a:alphaModFix/>
          </a:blip>
          <a:stretch>
            <a:fillRect/>
          </a:stretch>
        </p:blipFill>
        <p:spPr>
          <a:xfrm>
            <a:off x="3866610" y="4579163"/>
            <a:ext cx="3438144" cy="1888307"/>
          </a:xfrm>
          <a:prstGeom prst="rect">
            <a:avLst/>
          </a:prstGeom>
          <a:noFill/>
          <a:ln>
            <a:noFill/>
          </a:ln>
        </p:spPr>
      </p:pic>
      <p:pic>
        <p:nvPicPr>
          <p:cNvPr id="273" name="Google Shape;273;g2f69473d1df_86_0"/>
          <p:cNvPicPr preferRelativeResize="0"/>
          <p:nvPr/>
        </p:nvPicPr>
        <p:blipFill>
          <a:blip r:embed="rId9">
            <a:alphaModFix/>
          </a:blip>
          <a:stretch>
            <a:fillRect/>
          </a:stretch>
        </p:blipFill>
        <p:spPr>
          <a:xfrm>
            <a:off x="7452247" y="692888"/>
            <a:ext cx="3438145" cy="1888161"/>
          </a:xfrm>
          <a:prstGeom prst="rect">
            <a:avLst/>
          </a:prstGeom>
          <a:noFill/>
          <a:ln>
            <a:noFill/>
          </a:ln>
        </p:spPr>
      </p:pic>
      <p:pic>
        <p:nvPicPr>
          <p:cNvPr id="274" name="Google Shape;274;g2f69473d1df_86_0"/>
          <p:cNvPicPr preferRelativeResize="0"/>
          <p:nvPr/>
        </p:nvPicPr>
        <p:blipFill>
          <a:blip r:embed="rId10">
            <a:alphaModFix/>
          </a:blip>
          <a:stretch>
            <a:fillRect/>
          </a:stretch>
        </p:blipFill>
        <p:spPr>
          <a:xfrm>
            <a:off x="7461403" y="2649536"/>
            <a:ext cx="3419856" cy="1888045"/>
          </a:xfrm>
          <a:prstGeom prst="rect">
            <a:avLst/>
          </a:prstGeom>
          <a:noFill/>
          <a:ln>
            <a:noFill/>
          </a:ln>
        </p:spPr>
      </p:pic>
      <p:pic>
        <p:nvPicPr>
          <p:cNvPr id="275" name="Google Shape;275;g2f69473d1df_86_0"/>
          <p:cNvPicPr preferRelativeResize="0"/>
          <p:nvPr/>
        </p:nvPicPr>
        <p:blipFill>
          <a:blip r:embed="rId11">
            <a:alphaModFix/>
          </a:blip>
          <a:stretch>
            <a:fillRect/>
          </a:stretch>
        </p:blipFill>
        <p:spPr>
          <a:xfrm>
            <a:off x="7465966" y="4570456"/>
            <a:ext cx="3410712" cy="1905725"/>
          </a:xfrm>
          <a:prstGeom prst="rect">
            <a:avLst/>
          </a:prstGeom>
          <a:noFill/>
          <a:ln>
            <a:noFill/>
          </a:ln>
        </p:spPr>
      </p:pic>
      <p:sp>
        <p:nvSpPr>
          <p:cNvPr id="276" name="Google Shape;276;g2f69473d1df_86_0"/>
          <p:cNvSpPr/>
          <p:nvPr/>
        </p:nvSpPr>
        <p:spPr>
          <a:xfrm>
            <a:off x="129175" y="701975"/>
            <a:ext cx="11464200" cy="3886200"/>
          </a:xfrm>
          <a:prstGeom prst="rect">
            <a:avLst/>
          </a:prstGeom>
          <a:noFill/>
          <a:ln cap="flat" cmpd="sng" w="9525">
            <a:solidFill>
              <a:srgbClr val="FF0000"/>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
              <a:ea typeface="Play"/>
              <a:cs typeface="Play"/>
              <a:sym typeface="Play"/>
            </a:endParaRPr>
          </a:p>
        </p:txBody>
      </p:sp>
      <p:sp>
        <p:nvSpPr>
          <p:cNvPr id="277" name="Google Shape;277;g2f69473d1df_86_0"/>
          <p:cNvSpPr txBox="1"/>
          <p:nvPr/>
        </p:nvSpPr>
        <p:spPr>
          <a:xfrm rot="-5400000">
            <a:off x="10858000" y="2444975"/>
            <a:ext cx="1871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FF0000"/>
                </a:solidFill>
                <a:latin typeface="Play"/>
                <a:ea typeface="Play"/>
                <a:cs typeface="Play"/>
                <a:sym typeface="Play"/>
              </a:rPr>
              <a:t>The lesser the better</a:t>
            </a:r>
            <a:endParaRPr>
              <a:solidFill>
                <a:srgbClr val="FF0000"/>
              </a:solidFill>
              <a:latin typeface="Play"/>
              <a:ea typeface="Play"/>
              <a:cs typeface="Play"/>
              <a:sym typeface="Play"/>
            </a:endParaRPr>
          </a:p>
        </p:txBody>
      </p:sp>
      <p:sp>
        <p:nvSpPr>
          <p:cNvPr id="278" name="Google Shape;278;g2f69473d1df_86_0"/>
          <p:cNvSpPr/>
          <p:nvPr/>
        </p:nvSpPr>
        <p:spPr>
          <a:xfrm>
            <a:off x="129175" y="4615175"/>
            <a:ext cx="11464200" cy="1923600"/>
          </a:xfrm>
          <a:prstGeom prst="rect">
            <a:avLst/>
          </a:prstGeom>
          <a:noFill/>
          <a:ln cap="flat" cmpd="sng" w="9525">
            <a:solidFill>
              <a:srgbClr val="0000FF"/>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
              <a:ea typeface="Play"/>
              <a:cs typeface="Play"/>
              <a:sym typeface="Play"/>
            </a:endParaRPr>
          </a:p>
        </p:txBody>
      </p:sp>
      <p:sp>
        <p:nvSpPr>
          <p:cNvPr id="279" name="Google Shape;279;g2f69473d1df_86_0"/>
          <p:cNvSpPr txBox="1"/>
          <p:nvPr/>
        </p:nvSpPr>
        <p:spPr>
          <a:xfrm rot="-5400000">
            <a:off x="10809000" y="5345525"/>
            <a:ext cx="192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0000FF"/>
                </a:solidFill>
                <a:latin typeface="Play"/>
                <a:ea typeface="Play"/>
                <a:cs typeface="Play"/>
                <a:sym typeface="Play"/>
              </a:rPr>
              <a:t>The bigger the better</a:t>
            </a:r>
            <a:endParaRPr>
              <a:solidFill>
                <a:srgbClr val="0000FF"/>
              </a:solidFill>
              <a:latin typeface="Play"/>
              <a:ea typeface="Play"/>
              <a:cs typeface="Play"/>
              <a:sym typeface="Play"/>
            </a:endParaRPr>
          </a:p>
        </p:txBody>
      </p:sp>
      <p:sp>
        <p:nvSpPr>
          <p:cNvPr id="280" name="Google Shape;280;g2f69473d1df_86_0"/>
          <p:cNvSpPr txBox="1"/>
          <p:nvPr/>
        </p:nvSpPr>
        <p:spPr>
          <a:xfrm rot="-5400000">
            <a:off x="10840775" y="1572175"/>
            <a:ext cx="92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1"/>
                </a:solidFill>
                <a:latin typeface="Play"/>
                <a:ea typeface="Play"/>
                <a:cs typeface="Play"/>
                <a:sym typeface="Play"/>
              </a:rPr>
              <a:t>Duration</a:t>
            </a:r>
            <a:endParaRPr>
              <a:solidFill>
                <a:schemeClr val="dk1"/>
              </a:solidFill>
              <a:latin typeface="Play"/>
              <a:ea typeface="Play"/>
              <a:cs typeface="Play"/>
              <a:sym typeface="Play"/>
            </a:endParaRPr>
          </a:p>
        </p:txBody>
      </p:sp>
      <p:sp>
        <p:nvSpPr>
          <p:cNvPr id="281" name="Google Shape;281;g2f69473d1df_86_0"/>
          <p:cNvSpPr/>
          <p:nvPr/>
        </p:nvSpPr>
        <p:spPr>
          <a:xfrm>
            <a:off x="10903775" y="1020625"/>
            <a:ext cx="197400" cy="1503300"/>
          </a:xfrm>
          <a:prstGeom prst="rightBrace">
            <a:avLst>
              <a:gd fmla="val 50000" name="adj1"/>
              <a:gd fmla="val 50000" name="adj2"/>
            </a:avLst>
          </a:prstGeom>
          <a:noFill/>
          <a:ln cap="flat" cmpd="sng" w="19050">
            <a:solidFill>
              <a:srgbClr val="FF0000"/>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
              <a:ea typeface="Play"/>
              <a:cs typeface="Play"/>
              <a:sym typeface="Play"/>
            </a:endParaRPr>
          </a:p>
        </p:txBody>
      </p:sp>
      <p:sp>
        <p:nvSpPr>
          <p:cNvPr id="282" name="Google Shape;282;g2f69473d1df_86_0"/>
          <p:cNvSpPr txBox="1"/>
          <p:nvPr/>
        </p:nvSpPr>
        <p:spPr>
          <a:xfrm rot="-5400000">
            <a:off x="10693025" y="3405625"/>
            <a:ext cx="121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1"/>
                </a:solidFill>
                <a:latin typeface="Play"/>
                <a:ea typeface="Play"/>
                <a:cs typeface="Play"/>
                <a:sym typeface="Play"/>
              </a:rPr>
              <a:t>I/O requests</a:t>
            </a:r>
            <a:endParaRPr>
              <a:solidFill>
                <a:schemeClr val="dk1"/>
              </a:solidFill>
              <a:latin typeface="Play"/>
              <a:ea typeface="Play"/>
              <a:cs typeface="Play"/>
              <a:sym typeface="Play"/>
            </a:endParaRPr>
          </a:p>
        </p:txBody>
      </p:sp>
      <p:sp>
        <p:nvSpPr>
          <p:cNvPr id="283" name="Google Shape;283;g2f69473d1df_86_0"/>
          <p:cNvSpPr/>
          <p:nvPr/>
        </p:nvSpPr>
        <p:spPr>
          <a:xfrm>
            <a:off x="10903775" y="2925625"/>
            <a:ext cx="197400" cy="1503300"/>
          </a:xfrm>
          <a:prstGeom prst="rightBrace">
            <a:avLst>
              <a:gd fmla="val 50000" name="adj1"/>
              <a:gd fmla="val 50000" name="adj2"/>
            </a:avLst>
          </a:prstGeom>
          <a:noFill/>
          <a:ln cap="flat" cmpd="sng" w="19050">
            <a:solidFill>
              <a:srgbClr val="FF0000"/>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
              <a:ea typeface="Play"/>
              <a:cs typeface="Play"/>
              <a:sym typeface="Play"/>
            </a:endParaRPr>
          </a:p>
        </p:txBody>
      </p:sp>
      <p:sp>
        <p:nvSpPr>
          <p:cNvPr id="284" name="Google Shape;284;g2f69473d1df_86_0"/>
          <p:cNvSpPr txBox="1"/>
          <p:nvPr/>
        </p:nvSpPr>
        <p:spPr>
          <a:xfrm rot="-5400000">
            <a:off x="10689425" y="5383225"/>
            <a:ext cx="1223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1"/>
                </a:solidFill>
                <a:latin typeface="Play"/>
                <a:ea typeface="Play"/>
                <a:cs typeface="Play"/>
                <a:sym typeface="Play"/>
              </a:rPr>
              <a:t>Performance</a:t>
            </a:r>
            <a:endParaRPr>
              <a:solidFill>
                <a:schemeClr val="dk1"/>
              </a:solidFill>
              <a:latin typeface="Play"/>
              <a:ea typeface="Play"/>
              <a:cs typeface="Play"/>
              <a:sym typeface="Play"/>
            </a:endParaRPr>
          </a:p>
        </p:txBody>
      </p:sp>
      <p:sp>
        <p:nvSpPr>
          <p:cNvPr id="285" name="Google Shape;285;g2f69473d1df_86_0"/>
          <p:cNvSpPr/>
          <p:nvPr/>
        </p:nvSpPr>
        <p:spPr>
          <a:xfrm>
            <a:off x="10903775" y="4830625"/>
            <a:ext cx="197400" cy="1503300"/>
          </a:xfrm>
          <a:prstGeom prst="rightBrace">
            <a:avLst>
              <a:gd fmla="val 50000" name="adj1"/>
              <a:gd fmla="val 50000" name="adj2"/>
            </a:avLst>
          </a:prstGeom>
          <a:noFill/>
          <a:ln cap="flat" cmpd="sng" w="19050">
            <a:solidFill>
              <a:srgbClr val="0000FF"/>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
              <a:ea typeface="Play"/>
              <a:cs typeface="Play"/>
              <a:sym typeface="Play"/>
            </a:endParaRPr>
          </a:p>
        </p:txBody>
      </p:sp>
      <p:sp>
        <p:nvSpPr>
          <p:cNvPr id="286" name="Google Shape;286;g2f69473d1df_86_0"/>
          <p:cNvSpPr txBox="1"/>
          <p:nvPr/>
        </p:nvSpPr>
        <p:spPr>
          <a:xfrm>
            <a:off x="8034169" y="6332538"/>
            <a:ext cx="35055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1" lang="en-US" sz="900">
                <a:solidFill>
                  <a:srgbClr val="FF0000"/>
                </a:solidFill>
                <a:latin typeface="Play"/>
                <a:ea typeface="Play"/>
                <a:cs typeface="Play"/>
                <a:sym typeface="Play"/>
              </a:rPr>
              <a:t>SSDFS.ORG</a:t>
            </a:r>
            <a:endParaRPr b="1" sz="900">
              <a:solidFill>
                <a:srgbClr val="000000"/>
              </a:solidFill>
              <a:latin typeface="Play"/>
              <a:ea typeface="Play"/>
              <a:cs typeface="Play"/>
              <a:sym typeface="Play"/>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g2f681199532_0_0"/>
          <p:cNvSpPr txBox="1"/>
          <p:nvPr>
            <p:ph idx="12" type="sldNum"/>
          </p:nvPr>
        </p:nvSpPr>
        <p:spPr>
          <a:xfrm>
            <a:off x="11444747" y="6332538"/>
            <a:ext cx="539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292" name="Google Shape;292;g2f681199532_0_0"/>
          <p:cNvSpPr txBox="1"/>
          <p:nvPr/>
        </p:nvSpPr>
        <p:spPr>
          <a:xfrm>
            <a:off x="367525" y="197225"/>
            <a:ext cx="108681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lang="en-US" sz="2400">
                <a:solidFill>
                  <a:schemeClr val="dk1"/>
                </a:solidFill>
              </a:rPr>
              <a:t>Microbenchmarking: read (MD5) operation</a:t>
            </a:r>
            <a:endParaRPr b="1" i="0" sz="2400" u="none" cap="none" strike="noStrike">
              <a:solidFill>
                <a:schemeClr val="dk1"/>
              </a:solidFill>
              <a:latin typeface="Arial"/>
              <a:ea typeface="Arial"/>
              <a:cs typeface="Arial"/>
              <a:sym typeface="Arial"/>
            </a:endParaRPr>
          </a:p>
        </p:txBody>
      </p:sp>
      <p:pic>
        <p:nvPicPr>
          <p:cNvPr id="293" name="Google Shape;293;g2f681199532_0_0"/>
          <p:cNvPicPr preferRelativeResize="0"/>
          <p:nvPr/>
        </p:nvPicPr>
        <p:blipFill>
          <a:blip r:embed="rId3">
            <a:alphaModFix/>
          </a:blip>
          <a:stretch>
            <a:fillRect/>
          </a:stretch>
        </p:blipFill>
        <p:spPr>
          <a:xfrm>
            <a:off x="143100" y="751325"/>
            <a:ext cx="3429000" cy="1888177"/>
          </a:xfrm>
          <a:prstGeom prst="rect">
            <a:avLst/>
          </a:prstGeom>
          <a:noFill/>
          <a:ln>
            <a:noFill/>
          </a:ln>
        </p:spPr>
      </p:pic>
      <p:pic>
        <p:nvPicPr>
          <p:cNvPr id="294" name="Google Shape;294;g2f681199532_0_0"/>
          <p:cNvPicPr preferRelativeResize="0"/>
          <p:nvPr/>
        </p:nvPicPr>
        <p:blipFill>
          <a:blip r:embed="rId4">
            <a:alphaModFix/>
          </a:blip>
          <a:stretch>
            <a:fillRect/>
          </a:stretch>
        </p:blipFill>
        <p:spPr>
          <a:xfrm>
            <a:off x="156813" y="2639502"/>
            <a:ext cx="3401568" cy="1869972"/>
          </a:xfrm>
          <a:prstGeom prst="rect">
            <a:avLst/>
          </a:prstGeom>
          <a:noFill/>
          <a:ln>
            <a:noFill/>
          </a:ln>
        </p:spPr>
      </p:pic>
      <p:pic>
        <p:nvPicPr>
          <p:cNvPr id="295" name="Google Shape;295;g2f681199532_0_0"/>
          <p:cNvPicPr preferRelativeResize="0"/>
          <p:nvPr/>
        </p:nvPicPr>
        <p:blipFill>
          <a:blip r:embed="rId5">
            <a:alphaModFix/>
          </a:blip>
          <a:stretch>
            <a:fillRect/>
          </a:stretch>
        </p:blipFill>
        <p:spPr>
          <a:xfrm>
            <a:off x="138525" y="4610850"/>
            <a:ext cx="3438144" cy="1888307"/>
          </a:xfrm>
          <a:prstGeom prst="rect">
            <a:avLst/>
          </a:prstGeom>
          <a:noFill/>
          <a:ln>
            <a:noFill/>
          </a:ln>
        </p:spPr>
      </p:pic>
      <p:pic>
        <p:nvPicPr>
          <p:cNvPr id="296" name="Google Shape;296;g2f681199532_0_0"/>
          <p:cNvPicPr preferRelativeResize="0"/>
          <p:nvPr/>
        </p:nvPicPr>
        <p:blipFill>
          <a:blip r:embed="rId6">
            <a:alphaModFix/>
          </a:blip>
          <a:stretch>
            <a:fillRect/>
          </a:stretch>
        </p:blipFill>
        <p:spPr>
          <a:xfrm>
            <a:off x="3715694" y="751263"/>
            <a:ext cx="3438145" cy="1888307"/>
          </a:xfrm>
          <a:prstGeom prst="rect">
            <a:avLst/>
          </a:prstGeom>
          <a:noFill/>
          <a:ln>
            <a:noFill/>
          </a:ln>
        </p:spPr>
      </p:pic>
      <p:pic>
        <p:nvPicPr>
          <p:cNvPr id="297" name="Google Shape;297;g2f681199532_0_0"/>
          <p:cNvPicPr preferRelativeResize="0"/>
          <p:nvPr/>
        </p:nvPicPr>
        <p:blipFill>
          <a:blip r:embed="rId7">
            <a:alphaModFix/>
          </a:blip>
          <a:stretch>
            <a:fillRect/>
          </a:stretch>
        </p:blipFill>
        <p:spPr>
          <a:xfrm>
            <a:off x="3697419" y="2616594"/>
            <a:ext cx="3474720" cy="1915791"/>
          </a:xfrm>
          <a:prstGeom prst="rect">
            <a:avLst/>
          </a:prstGeom>
          <a:noFill/>
          <a:ln>
            <a:noFill/>
          </a:ln>
        </p:spPr>
      </p:pic>
      <p:pic>
        <p:nvPicPr>
          <p:cNvPr id="298" name="Google Shape;298;g2f681199532_0_0"/>
          <p:cNvPicPr preferRelativeResize="0"/>
          <p:nvPr/>
        </p:nvPicPr>
        <p:blipFill>
          <a:blip r:embed="rId8">
            <a:alphaModFix/>
          </a:blip>
          <a:stretch>
            <a:fillRect/>
          </a:stretch>
        </p:blipFill>
        <p:spPr>
          <a:xfrm>
            <a:off x="3711139" y="4587500"/>
            <a:ext cx="3447288" cy="1934990"/>
          </a:xfrm>
          <a:prstGeom prst="rect">
            <a:avLst/>
          </a:prstGeom>
          <a:noFill/>
          <a:ln>
            <a:noFill/>
          </a:ln>
        </p:spPr>
      </p:pic>
      <p:pic>
        <p:nvPicPr>
          <p:cNvPr id="299" name="Google Shape;299;g2f681199532_0_0"/>
          <p:cNvPicPr preferRelativeResize="0"/>
          <p:nvPr/>
        </p:nvPicPr>
        <p:blipFill>
          <a:blip r:embed="rId9">
            <a:alphaModFix/>
          </a:blip>
          <a:stretch>
            <a:fillRect/>
          </a:stretch>
        </p:blipFill>
        <p:spPr>
          <a:xfrm>
            <a:off x="7311189" y="746750"/>
            <a:ext cx="3447287" cy="1897345"/>
          </a:xfrm>
          <a:prstGeom prst="rect">
            <a:avLst/>
          </a:prstGeom>
          <a:noFill/>
          <a:ln>
            <a:noFill/>
          </a:ln>
        </p:spPr>
      </p:pic>
      <p:pic>
        <p:nvPicPr>
          <p:cNvPr id="300" name="Google Shape;300;g2f681199532_0_0"/>
          <p:cNvPicPr preferRelativeResize="0"/>
          <p:nvPr/>
        </p:nvPicPr>
        <p:blipFill>
          <a:blip r:embed="rId10">
            <a:alphaModFix/>
          </a:blip>
          <a:stretch>
            <a:fillRect/>
          </a:stretch>
        </p:blipFill>
        <p:spPr>
          <a:xfrm>
            <a:off x="7297464" y="2625820"/>
            <a:ext cx="3447289" cy="1897345"/>
          </a:xfrm>
          <a:prstGeom prst="rect">
            <a:avLst/>
          </a:prstGeom>
          <a:noFill/>
          <a:ln>
            <a:noFill/>
          </a:ln>
        </p:spPr>
      </p:pic>
      <p:pic>
        <p:nvPicPr>
          <p:cNvPr id="301" name="Google Shape;301;g2f681199532_0_0"/>
          <p:cNvPicPr preferRelativeResize="0"/>
          <p:nvPr/>
        </p:nvPicPr>
        <p:blipFill>
          <a:blip r:embed="rId11">
            <a:alphaModFix/>
          </a:blip>
          <a:stretch>
            <a:fillRect/>
          </a:stretch>
        </p:blipFill>
        <p:spPr>
          <a:xfrm>
            <a:off x="7320326" y="4593090"/>
            <a:ext cx="3429000" cy="1923803"/>
          </a:xfrm>
          <a:prstGeom prst="rect">
            <a:avLst/>
          </a:prstGeom>
          <a:noFill/>
          <a:ln>
            <a:noFill/>
          </a:ln>
        </p:spPr>
      </p:pic>
      <p:sp>
        <p:nvSpPr>
          <p:cNvPr id="302" name="Google Shape;302;g2f681199532_0_0"/>
          <p:cNvSpPr/>
          <p:nvPr/>
        </p:nvSpPr>
        <p:spPr>
          <a:xfrm>
            <a:off x="129175" y="701975"/>
            <a:ext cx="11464200" cy="3886200"/>
          </a:xfrm>
          <a:prstGeom prst="rect">
            <a:avLst/>
          </a:prstGeom>
          <a:noFill/>
          <a:ln cap="flat" cmpd="sng" w="9525">
            <a:solidFill>
              <a:srgbClr val="FF0000"/>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
              <a:ea typeface="Play"/>
              <a:cs typeface="Play"/>
              <a:sym typeface="Play"/>
            </a:endParaRPr>
          </a:p>
        </p:txBody>
      </p:sp>
      <p:sp>
        <p:nvSpPr>
          <p:cNvPr id="303" name="Google Shape;303;g2f681199532_0_0"/>
          <p:cNvSpPr txBox="1"/>
          <p:nvPr/>
        </p:nvSpPr>
        <p:spPr>
          <a:xfrm rot="-5400000">
            <a:off x="10858000" y="2444975"/>
            <a:ext cx="1871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FF0000"/>
                </a:solidFill>
                <a:latin typeface="Play"/>
                <a:ea typeface="Play"/>
                <a:cs typeface="Play"/>
                <a:sym typeface="Play"/>
              </a:rPr>
              <a:t>The lesser the better</a:t>
            </a:r>
            <a:endParaRPr>
              <a:solidFill>
                <a:srgbClr val="FF0000"/>
              </a:solidFill>
              <a:latin typeface="Play"/>
              <a:ea typeface="Play"/>
              <a:cs typeface="Play"/>
              <a:sym typeface="Play"/>
            </a:endParaRPr>
          </a:p>
        </p:txBody>
      </p:sp>
      <p:sp>
        <p:nvSpPr>
          <p:cNvPr id="304" name="Google Shape;304;g2f681199532_0_0"/>
          <p:cNvSpPr/>
          <p:nvPr/>
        </p:nvSpPr>
        <p:spPr>
          <a:xfrm>
            <a:off x="129175" y="4615175"/>
            <a:ext cx="11464200" cy="1982700"/>
          </a:xfrm>
          <a:prstGeom prst="rect">
            <a:avLst/>
          </a:prstGeom>
          <a:noFill/>
          <a:ln cap="flat" cmpd="sng" w="9525">
            <a:solidFill>
              <a:srgbClr val="0000FF"/>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
              <a:ea typeface="Play"/>
              <a:cs typeface="Play"/>
              <a:sym typeface="Play"/>
            </a:endParaRPr>
          </a:p>
        </p:txBody>
      </p:sp>
      <p:sp>
        <p:nvSpPr>
          <p:cNvPr id="305" name="Google Shape;305;g2f681199532_0_0"/>
          <p:cNvSpPr txBox="1"/>
          <p:nvPr/>
        </p:nvSpPr>
        <p:spPr>
          <a:xfrm rot="-5400000">
            <a:off x="10809000" y="5345525"/>
            <a:ext cx="192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0000FF"/>
                </a:solidFill>
                <a:latin typeface="Play"/>
                <a:ea typeface="Play"/>
                <a:cs typeface="Play"/>
                <a:sym typeface="Play"/>
              </a:rPr>
              <a:t>The bigger the better</a:t>
            </a:r>
            <a:endParaRPr>
              <a:solidFill>
                <a:srgbClr val="0000FF"/>
              </a:solidFill>
              <a:latin typeface="Play"/>
              <a:ea typeface="Play"/>
              <a:cs typeface="Play"/>
              <a:sym typeface="Play"/>
            </a:endParaRPr>
          </a:p>
        </p:txBody>
      </p:sp>
      <p:sp>
        <p:nvSpPr>
          <p:cNvPr id="306" name="Google Shape;306;g2f681199532_0_0"/>
          <p:cNvSpPr txBox="1"/>
          <p:nvPr/>
        </p:nvSpPr>
        <p:spPr>
          <a:xfrm rot="-5400000">
            <a:off x="10840775" y="1572175"/>
            <a:ext cx="92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1"/>
                </a:solidFill>
                <a:latin typeface="Play"/>
                <a:ea typeface="Play"/>
                <a:cs typeface="Play"/>
                <a:sym typeface="Play"/>
              </a:rPr>
              <a:t>Duration</a:t>
            </a:r>
            <a:endParaRPr>
              <a:solidFill>
                <a:schemeClr val="dk1"/>
              </a:solidFill>
              <a:latin typeface="Play"/>
              <a:ea typeface="Play"/>
              <a:cs typeface="Play"/>
              <a:sym typeface="Play"/>
            </a:endParaRPr>
          </a:p>
        </p:txBody>
      </p:sp>
      <p:sp>
        <p:nvSpPr>
          <p:cNvPr id="307" name="Google Shape;307;g2f681199532_0_0"/>
          <p:cNvSpPr/>
          <p:nvPr/>
        </p:nvSpPr>
        <p:spPr>
          <a:xfrm>
            <a:off x="10903775" y="1020625"/>
            <a:ext cx="197400" cy="1503300"/>
          </a:xfrm>
          <a:prstGeom prst="rightBrace">
            <a:avLst>
              <a:gd fmla="val 50000" name="adj1"/>
              <a:gd fmla="val 50000" name="adj2"/>
            </a:avLst>
          </a:prstGeom>
          <a:noFill/>
          <a:ln cap="flat" cmpd="sng" w="19050">
            <a:solidFill>
              <a:srgbClr val="FF0000"/>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
              <a:ea typeface="Play"/>
              <a:cs typeface="Play"/>
              <a:sym typeface="Play"/>
            </a:endParaRPr>
          </a:p>
        </p:txBody>
      </p:sp>
      <p:sp>
        <p:nvSpPr>
          <p:cNvPr id="308" name="Google Shape;308;g2f681199532_0_0"/>
          <p:cNvSpPr txBox="1"/>
          <p:nvPr/>
        </p:nvSpPr>
        <p:spPr>
          <a:xfrm rot="-5400000">
            <a:off x="10693025" y="3405625"/>
            <a:ext cx="121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1"/>
                </a:solidFill>
                <a:latin typeface="Play"/>
                <a:ea typeface="Play"/>
                <a:cs typeface="Play"/>
                <a:sym typeface="Play"/>
              </a:rPr>
              <a:t>I/O requests</a:t>
            </a:r>
            <a:endParaRPr>
              <a:solidFill>
                <a:schemeClr val="dk1"/>
              </a:solidFill>
              <a:latin typeface="Play"/>
              <a:ea typeface="Play"/>
              <a:cs typeface="Play"/>
              <a:sym typeface="Play"/>
            </a:endParaRPr>
          </a:p>
        </p:txBody>
      </p:sp>
      <p:sp>
        <p:nvSpPr>
          <p:cNvPr id="309" name="Google Shape;309;g2f681199532_0_0"/>
          <p:cNvSpPr/>
          <p:nvPr/>
        </p:nvSpPr>
        <p:spPr>
          <a:xfrm>
            <a:off x="10903775" y="2925625"/>
            <a:ext cx="197400" cy="1503300"/>
          </a:xfrm>
          <a:prstGeom prst="rightBrace">
            <a:avLst>
              <a:gd fmla="val 50000" name="adj1"/>
              <a:gd fmla="val 50000" name="adj2"/>
            </a:avLst>
          </a:prstGeom>
          <a:noFill/>
          <a:ln cap="flat" cmpd="sng" w="19050">
            <a:solidFill>
              <a:srgbClr val="FF0000"/>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
              <a:ea typeface="Play"/>
              <a:cs typeface="Play"/>
              <a:sym typeface="Play"/>
            </a:endParaRPr>
          </a:p>
        </p:txBody>
      </p:sp>
      <p:sp>
        <p:nvSpPr>
          <p:cNvPr id="310" name="Google Shape;310;g2f681199532_0_0"/>
          <p:cNvSpPr txBox="1"/>
          <p:nvPr/>
        </p:nvSpPr>
        <p:spPr>
          <a:xfrm rot="-5400000">
            <a:off x="10689425" y="5383225"/>
            <a:ext cx="1223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1"/>
                </a:solidFill>
                <a:latin typeface="Play"/>
                <a:ea typeface="Play"/>
                <a:cs typeface="Play"/>
                <a:sym typeface="Play"/>
              </a:rPr>
              <a:t>Performance</a:t>
            </a:r>
            <a:endParaRPr>
              <a:solidFill>
                <a:schemeClr val="dk1"/>
              </a:solidFill>
              <a:latin typeface="Play"/>
              <a:ea typeface="Play"/>
              <a:cs typeface="Play"/>
              <a:sym typeface="Play"/>
            </a:endParaRPr>
          </a:p>
        </p:txBody>
      </p:sp>
      <p:sp>
        <p:nvSpPr>
          <p:cNvPr id="311" name="Google Shape;311;g2f681199532_0_0"/>
          <p:cNvSpPr/>
          <p:nvPr/>
        </p:nvSpPr>
        <p:spPr>
          <a:xfrm>
            <a:off x="10903775" y="4830625"/>
            <a:ext cx="197400" cy="1503300"/>
          </a:xfrm>
          <a:prstGeom prst="rightBrace">
            <a:avLst>
              <a:gd fmla="val 50000" name="adj1"/>
              <a:gd fmla="val 50000" name="adj2"/>
            </a:avLst>
          </a:prstGeom>
          <a:noFill/>
          <a:ln cap="flat" cmpd="sng" w="19050">
            <a:solidFill>
              <a:srgbClr val="0000FF"/>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
              <a:ea typeface="Play"/>
              <a:cs typeface="Play"/>
              <a:sym typeface="Play"/>
            </a:endParaRPr>
          </a:p>
        </p:txBody>
      </p:sp>
      <p:sp>
        <p:nvSpPr>
          <p:cNvPr id="312" name="Google Shape;312;g2f681199532_0_0"/>
          <p:cNvSpPr txBox="1"/>
          <p:nvPr/>
        </p:nvSpPr>
        <p:spPr>
          <a:xfrm>
            <a:off x="8034169" y="6332538"/>
            <a:ext cx="35055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1" lang="en-US" sz="900">
                <a:solidFill>
                  <a:srgbClr val="FF0000"/>
                </a:solidFill>
                <a:latin typeface="Play"/>
                <a:ea typeface="Play"/>
                <a:cs typeface="Play"/>
                <a:sym typeface="Play"/>
              </a:rPr>
              <a:t>SSDFS.ORG</a:t>
            </a:r>
            <a:endParaRPr b="1" sz="900">
              <a:solidFill>
                <a:srgbClr val="000000"/>
              </a:solidFill>
              <a:latin typeface="Play"/>
              <a:ea typeface="Play"/>
              <a:cs typeface="Play"/>
              <a:sym typeface="Pla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2f681199532_0_5"/>
          <p:cNvSpPr txBox="1"/>
          <p:nvPr>
            <p:ph idx="12" type="sldNum"/>
          </p:nvPr>
        </p:nvSpPr>
        <p:spPr>
          <a:xfrm>
            <a:off x="11444747" y="6332538"/>
            <a:ext cx="539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318" name="Google Shape;318;g2f681199532_0_5"/>
          <p:cNvSpPr txBox="1"/>
          <p:nvPr/>
        </p:nvSpPr>
        <p:spPr>
          <a:xfrm>
            <a:off x="367525" y="197225"/>
            <a:ext cx="108681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lang="en-US" sz="2400">
                <a:solidFill>
                  <a:schemeClr val="dk1"/>
                </a:solidFill>
              </a:rPr>
              <a:t>Microbenchmarking: update operation</a:t>
            </a:r>
            <a:endParaRPr b="1" i="0" sz="2400" u="none" cap="none" strike="noStrike">
              <a:solidFill>
                <a:schemeClr val="dk1"/>
              </a:solidFill>
              <a:latin typeface="Arial"/>
              <a:ea typeface="Arial"/>
              <a:cs typeface="Arial"/>
              <a:sym typeface="Arial"/>
            </a:endParaRPr>
          </a:p>
        </p:txBody>
      </p:sp>
      <p:pic>
        <p:nvPicPr>
          <p:cNvPr id="319" name="Google Shape;319;g2f681199532_0_5"/>
          <p:cNvPicPr preferRelativeResize="0"/>
          <p:nvPr/>
        </p:nvPicPr>
        <p:blipFill>
          <a:blip r:embed="rId3">
            <a:alphaModFix/>
          </a:blip>
          <a:stretch>
            <a:fillRect/>
          </a:stretch>
        </p:blipFill>
        <p:spPr>
          <a:xfrm>
            <a:off x="116350" y="751325"/>
            <a:ext cx="3438144" cy="1888307"/>
          </a:xfrm>
          <a:prstGeom prst="rect">
            <a:avLst/>
          </a:prstGeom>
          <a:noFill/>
          <a:ln>
            <a:noFill/>
          </a:ln>
        </p:spPr>
      </p:pic>
      <p:pic>
        <p:nvPicPr>
          <p:cNvPr id="320" name="Google Shape;320;g2f681199532_0_5"/>
          <p:cNvPicPr preferRelativeResize="0"/>
          <p:nvPr/>
        </p:nvPicPr>
        <p:blipFill>
          <a:blip r:embed="rId4">
            <a:alphaModFix/>
          </a:blip>
          <a:stretch>
            <a:fillRect/>
          </a:stretch>
        </p:blipFill>
        <p:spPr>
          <a:xfrm>
            <a:off x="120925" y="2698332"/>
            <a:ext cx="3429000" cy="1888177"/>
          </a:xfrm>
          <a:prstGeom prst="rect">
            <a:avLst/>
          </a:prstGeom>
          <a:noFill/>
          <a:ln>
            <a:noFill/>
          </a:ln>
        </p:spPr>
      </p:pic>
      <p:pic>
        <p:nvPicPr>
          <p:cNvPr id="321" name="Google Shape;321;g2f681199532_0_5"/>
          <p:cNvPicPr preferRelativeResize="0"/>
          <p:nvPr/>
        </p:nvPicPr>
        <p:blipFill>
          <a:blip r:embed="rId5">
            <a:alphaModFix/>
          </a:blip>
          <a:stretch>
            <a:fillRect/>
          </a:stretch>
        </p:blipFill>
        <p:spPr>
          <a:xfrm>
            <a:off x="102632" y="4645200"/>
            <a:ext cx="3465577" cy="1906512"/>
          </a:xfrm>
          <a:prstGeom prst="rect">
            <a:avLst/>
          </a:prstGeom>
          <a:noFill/>
          <a:ln>
            <a:noFill/>
          </a:ln>
        </p:spPr>
      </p:pic>
      <p:pic>
        <p:nvPicPr>
          <p:cNvPr id="322" name="Google Shape;322;g2f681199532_0_5"/>
          <p:cNvPicPr preferRelativeResize="0"/>
          <p:nvPr/>
        </p:nvPicPr>
        <p:blipFill>
          <a:blip r:embed="rId6">
            <a:alphaModFix/>
          </a:blip>
          <a:stretch>
            <a:fillRect/>
          </a:stretch>
        </p:blipFill>
        <p:spPr>
          <a:xfrm>
            <a:off x="3693858" y="746738"/>
            <a:ext cx="3456432" cy="1897474"/>
          </a:xfrm>
          <a:prstGeom prst="rect">
            <a:avLst/>
          </a:prstGeom>
          <a:noFill/>
          <a:ln>
            <a:noFill/>
          </a:ln>
        </p:spPr>
      </p:pic>
      <p:pic>
        <p:nvPicPr>
          <p:cNvPr id="323" name="Google Shape;323;g2f681199532_0_5"/>
          <p:cNvPicPr preferRelativeResize="0"/>
          <p:nvPr/>
        </p:nvPicPr>
        <p:blipFill>
          <a:blip r:embed="rId7">
            <a:alphaModFix/>
          </a:blip>
          <a:stretch>
            <a:fillRect/>
          </a:stretch>
        </p:blipFill>
        <p:spPr>
          <a:xfrm>
            <a:off x="3703008" y="2698261"/>
            <a:ext cx="3438144" cy="1888307"/>
          </a:xfrm>
          <a:prstGeom prst="rect">
            <a:avLst/>
          </a:prstGeom>
          <a:noFill/>
          <a:ln>
            <a:noFill/>
          </a:ln>
        </p:spPr>
      </p:pic>
      <p:pic>
        <p:nvPicPr>
          <p:cNvPr id="324" name="Google Shape;324;g2f681199532_0_5"/>
          <p:cNvPicPr preferRelativeResize="0"/>
          <p:nvPr/>
        </p:nvPicPr>
        <p:blipFill>
          <a:blip r:embed="rId8">
            <a:alphaModFix/>
          </a:blip>
          <a:stretch>
            <a:fillRect/>
          </a:stretch>
        </p:blipFill>
        <p:spPr>
          <a:xfrm>
            <a:off x="3725865" y="4654636"/>
            <a:ext cx="3392424" cy="1887648"/>
          </a:xfrm>
          <a:prstGeom prst="rect">
            <a:avLst/>
          </a:prstGeom>
          <a:noFill/>
          <a:ln>
            <a:noFill/>
          </a:ln>
        </p:spPr>
      </p:pic>
      <p:pic>
        <p:nvPicPr>
          <p:cNvPr id="325" name="Google Shape;325;g2f681199532_0_5"/>
          <p:cNvPicPr preferRelativeResize="0"/>
          <p:nvPr/>
        </p:nvPicPr>
        <p:blipFill>
          <a:blip r:embed="rId9">
            <a:alphaModFix/>
          </a:blip>
          <a:stretch>
            <a:fillRect/>
          </a:stretch>
        </p:blipFill>
        <p:spPr>
          <a:xfrm>
            <a:off x="7507703" y="760561"/>
            <a:ext cx="3392423" cy="1869840"/>
          </a:xfrm>
          <a:prstGeom prst="rect">
            <a:avLst/>
          </a:prstGeom>
          <a:noFill/>
          <a:ln>
            <a:noFill/>
          </a:ln>
        </p:spPr>
      </p:pic>
      <p:pic>
        <p:nvPicPr>
          <p:cNvPr id="326" name="Google Shape;326;g2f681199532_0_5"/>
          <p:cNvPicPr preferRelativeResize="0"/>
          <p:nvPr/>
        </p:nvPicPr>
        <p:blipFill>
          <a:blip r:embed="rId10">
            <a:alphaModFix/>
          </a:blip>
          <a:stretch>
            <a:fillRect/>
          </a:stretch>
        </p:blipFill>
        <p:spPr>
          <a:xfrm>
            <a:off x="7507703" y="2707499"/>
            <a:ext cx="3392424" cy="1869840"/>
          </a:xfrm>
          <a:prstGeom prst="rect">
            <a:avLst/>
          </a:prstGeom>
          <a:noFill/>
          <a:ln>
            <a:noFill/>
          </a:ln>
        </p:spPr>
      </p:pic>
      <p:pic>
        <p:nvPicPr>
          <p:cNvPr id="327" name="Google Shape;327;g2f681199532_0_5"/>
          <p:cNvPicPr preferRelativeResize="0"/>
          <p:nvPr/>
        </p:nvPicPr>
        <p:blipFill>
          <a:blip r:embed="rId11">
            <a:alphaModFix/>
          </a:blip>
          <a:stretch>
            <a:fillRect/>
          </a:stretch>
        </p:blipFill>
        <p:spPr>
          <a:xfrm>
            <a:off x="7535140" y="4654452"/>
            <a:ext cx="3337560" cy="1869034"/>
          </a:xfrm>
          <a:prstGeom prst="rect">
            <a:avLst/>
          </a:prstGeom>
          <a:noFill/>
          <a:ln>
            <a:noFill/>
          </a:ln>
        </p:spPr>
      </p:pic>
      <p:sp>
        <p:nvSpPr>
          <p:cNvPr id="328" name="Google Shape;328;g2f681199532_0_5"/>
          <p:cNvSpPr/>
          <p:nvPr/>
        </p:nvSpPr>
        <p:spPr>
          <a:xfrm>
            <a:off x="129175" y="701975"/>
            <a:ext cx="11586000" cy="3886200"/>
          </a:xfrm>
          <a:prstGeom prst="rect">
            <a:avLst/>
          </a:prstGeom>
          <a:noFill/>
          <a:ln cap="flat" cmpd="sng" w="9525">
            <a:solidFill>
              <a:srgbClr val="FF0000"/>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
              <a:ea typeface="Play"/>
              <a:cs typeface="Play"/>
              <a:sym typeface="Play"/>
            </a:endParaRPr>
          </a:p>
        </p:txBody>
      </p:sp>
      <p:sp>
        <p:nvSpPr>
          <p:cNvPr id="329" name="Google Shape;329;g2f681199532_0_5"/>
          <p:cNvSpPr txBox="1"/>
          <p:nvPr/>
        </p:nvSpPr>
        <p:spPr>
          <a:xfrm rot="-5400000">
            <a:off x="10934200" y="2444975"/>
            <a:ext cx="1871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FF0000"/>
                </a:solidFill>
                <a:latin typeface="Play"/>
                <a:ea typeface="Play"/>
                <a:cs typeface="Play"/>
                <a:sym typeface="Play"/>
              </a:rPr>
              <a:t>The lesser the better</a:t>
            </a:r>
            <a:endParaRPr>
              <a:solidFill>
                <a:srgbClr val="FF0000"/>
              </a:solidFill>
              <a:latin typeface="Play"/>
              <a:ea typeface="Play"/>
              <a:cs typeface="Play"/>
              <a:sym typeface="Play"/>
            </a:endParaRPr>
          </a:p>
        </p:txBody>
      </p:sp>
      <p:sp>
        <p:nvSpPr>
          <p:cNvPr id="330" name="Google Shape;330;g2f681199532_0_5"/>
          <p:cNvSpPr/>
          <p:nvPr/>
        </p:nvSpPr>
        <p:spPr>
          <a:xfrm>
            <a:off x="129175" y="4615175"/>
            <a:ext cx="11586000" cy="1982700"/>
          </a:xfrm>
          <a:prstGeom prst="rect">
            <a:avLst/>
          </a:prstGeom>
          <a:noFill/>
          <a:ln cap="flat" cmpd="sng" w="9525">
            <a:solidFill>
              <a:srgbClr val="0000FF"/>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
              <a:ea typeface="Play"/>
              <a:cs typeface="Play"/>
              <a:sym typeface="Play"/>
            </a:endParaRPr>
          </a:p>
        </p:txBody>
      </p:sp>
      <p:sp>
        <p:nvSpPr>
          <p:cNvPr id="331" name="Google Shape;331;g2f681199532_0_5"/>
          <p:cNvSpPr txBox="1"/>
          <p:nvPr/>
        </p:nvSpPr>
        <p:spPr>
          <a:xfrm rot="-5400000">
            <a:off x="10885200" y="5345525"/>
            <a:ext cx="192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0000FF"/>
                </a:solidFill>
                <a:latin typeface="Play"/>
                <a:ea typeface="Play"/>
                <a:cs typeface="Play"/>
                <a:sym typeface="Play"/>
              </a:rPr>
              <a:t>The bigger the better</a:t>
            </a:r>
            <a:endParaRPr>
              <a:solidFill>
                <a:srgbClr val="0000FF"/>
              </a:solidFill>
              <a:latin typeface="Play"/>
              <a:ea typeface="Play"/>
              <a:cs typeface="Play"/>
              <a:sym typeface="Play"/>
            </a:endParaRPr>
          </a:p>
        </p:txBody>
      </p:sp>
      <p:sp>
        <p:nvSpPr>
          <p:cNvPr id="332" name="Google Shape;332;g2f681199532_0_5"/>
          <p:cNvSpPr txBox="1"/>
          <p:nvPr/>
        </p:nvSpPr>
        <p:spPr>
          <a:xfrm rot="-5400000">
            <a:off x="10840775" y="1572175"/>
            <a:ext cx="92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1"/>
                </a:solidFill>
                <a:latin typeface="Play"/>
                <a:ea typeface="Play"/>
                <a:cs typeface="Play"/>
                <a:sym typeface="Play"/>
              </a:rPr>
              <a:t>Duration</a:t>
            </a:r>
            <a:endParaRPr>
              <a:solidFill>
                <a:schemeClr val="dk1"/>
              </a:solidFill>
              <a:latin typeface="Play"/>
              <a:ea typeface="Play"/>
              <a:cs typeface="Play"/>
              <a:sym typeface="Play"/>
            </a:endParaRPr>
          </a:p>
        </p:txBody>
      </p:sp>
      <p:sp>
        <p:nvSpPr>
          <p:cNvPr id="333" name="Google Shape;333;g2f681199532_0_5"/>
          <p:cNvSpPr/>
          <p:nvPr/>
        </p:nvSpPr>
        <p:spPr>
          <a:xfrm>
            <a:off x="10903775" y="1020625"/>
            <a:ext cx="197400" cy="1503300"/>
          </a:xfrm>
          <a:prstGeom prst="rightBrace">
            <a:avLst>
              <a:gd fmla="val 50000" name="adj1"/>
              <a:gd fmla="val 50000" name="adj2"/>
            </a:avLst>
          </a:prstGeom>
          <a:noFill/>
          <a:ln cap="flat" cmpd="sng" w="19050">
            <a:solidFill>
              <a:srgbClr val="FF0000"/>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
              <a:ea typeface="Play"/>
              <a:cs typeface="Play"/>
              <a:sym typeface="Play"/>
            </a:endParaRPr>
          </a:p>
        </p:txBody>
      </p:sp>
      <p:sp>
        <p:nvSpPr>
          <p:cNvPr id="334" name="Google Shape;334;g2f681199532_0_5"/>
          <p:cNvSpPr txBox="1"/>
          <p:nvPr/>
        </p:nvSpPr>
        <p:spPr>
          <a:xfrm rot="-5400000">
            <a:off x="10693025" y="3405625"/>
            <a:ext cx="121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1"/>
                </a:solidFill>
                <a:latin typeface="Play"/>
                <a:ea typeface="Play"/>
                <a:cs typeface="Play"/>
                <a:sym typeface="Play"/>
              </a:rPr>
              <a:t>I/O requests</a:t>
            </a:r>
            <a:endParaRPr>
              <a:solidFill>
                <a:schemeClr val="dk1"/>
              </a:solidFill>
              <a:latin typeface="Play"/>
              <a:ea typeface="Play"/>
              <a:cs typeface="Play"/>
              <a:sym typeface="Play"/>
            </a:endParaRPr>
          </a:p>
        </p:txBody>
      </p:sp>
      <p:sp>
        <p:nvSpPr>
          <p:cNvPr id="335" name="Google Shape;335;g2f681199532_0_5"/>
          <p:cNvSpPr/>
          <p:nvPr/>
        </p:nvSpPr>
        <p:spPr>
          <a:xfrm>
            <a:off x="10903775" y="2925625"/>
            <a:ext cx="197400" cy="1503300"/>
          </a:xfrm>
          <a:prstGeom prst="rightBrace">
            <a:avLst>
              <a:gd fmla="val 50000" name="adj1"/>
              <a:gd fmla="val 50000" name="adj2"/>
            </a:avLst>
          </a:prstGeom>
          <a:noFill/>
          <a:ln cap="flat" cmpd="sng" w="19050">
            <a:solidFill>
              <a:srgbClr val="FF0000"/>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
              <a:ea typeface="Play"/>
              <a:cs typeface="Play"/>
              <a:sym typeface="Play"/>
            </a:endParaRPr>
          </a:p>
        </p:txBody>
      </p:sp>
      <p:sp>
        <p:nvSpPr>
          <p:cNvPr id="336" name="Google Shape;336;g2f681199532_0_5"/>
          <p:cNvSpPr txBox="1"/>
          <p:nvPr/>
        </p:nvSpPr>
        <p:spPr>
          <a:xfrm rot="-5400000">
            <a:off x="10689425" y="5383225"/>
            <a:ext cx="1223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1"/>
                </a:solidFill>
                <a:latin typeface="Play"/>
                <a:ea typeface="Play"/>
                <a:cs typeface="Play"/>
                <a:sym typeface="Play"/>
              </a:rPr>
              <a:t>Performance</a:t>
            </a:r>
            <a:endParaRPr>
              <a:solidFill>
                <a:schemeClr val="dk1"/>
              </a:solidFill>
              <a:latin typeface="Play"/>
              <a:ea typeface="Play"/>
              <a:cs typeface="Play"/>
              <a:sym typeface="Play"/>
            </a:endParaRPr>
          </a:p>
        </p:txBody>
      </p:sp>
      <p:sp>
        <p:nvSpPr>
          <p:cNvPr id="337" name="Google Shape;337;g2f681199532_0_5"/>
          <p:cNvSpPr/>
          <p:nvPr/>
        </p:nvSpPr>
        <p:spPr>
          <a:xfrm>
            <a:off x="10903775" y="4830625"/>
            <a:ext cx="197400" cy="1503300"/>
          </a:xfrm>
          <a:prstGeom prst="rightBrace">
            <a:avLst>
              <a:gd fmla="val 50000" name="adj1"/>
              <a:gd fmla="val 50000" name="adj2"/>
            </a:avLst>
          </a:prstGeom>
          <a:noFill/>
          <a:ln cap="flat" cmpd="sng" w="19050">
            <a:solidFill>
              <a:srgbClr val="0000FF"/>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
              <a:ea typeface="Play"/>
              <a:cs typeface="Play"/>
              <a:sym typeface="Play"/>
            </a:endParaRPr>
          </a:p>
        </p:txBody>
      </p:sp>
      <p:sp>
        <p:nvSpPr>
          <p:cNvPr id="338" name="Google Shape;338;g2f681199532_0_5"/>
          <p:cNvSpPr txBox="1"/>
          <p:nvPr/>
        </p:nvSpPr>
        <p:spPr>
          <a:xfrm>
            <a:off x="8034169" y="6332538"/>
            <a:ext cx="35055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1" lang="en-US" sz="900">
                <a:solidFill>
                  <a:srgbClr val="FF0000"/>
                </a:solidFill>
                <a:latin typeface="Play"/>
                <a:ea typeface="Play"/>
                <a:cs typeface="Play"/>
                <a:sym typeface="Play"/>
              </a:rPr>
              <a:t>SSDFS.ORG</a:t>
            </a:r>
            <a:endParaRPr b="1" sz="900">
              <a:solidFill>
                <a:srgbClr val="000000"/>
              </a:solidFill>
              <a:latin typeface="Play"/>
              <a:ea typeface="Play"/>
              <a:cs typeface="Play"/>
              <a:sym typeface="Play"/>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g2f681199532_0_10"/>
          <p:cNvSpPr txBox="1"/>
          <p:nvPr>
            <p:ph idx="12" type="sldNum"/>
          </p:nvPr>
        </p:nvSpPr>
        <p:spPr>
          <a:xfrm>
            <a:off x="11444747" y="6332538"/>
            <a:ext cx="539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344" name="Google Shape;344;g2f681199532_0_10"/>
          <p:cNvSpPr txBox="1"/>
          <p:nvPr/>
        </p:nvSpPr>
        <p:spPr>
          <a:xfrm>
            <a:off x="367525" y="197225"/>
            <a:ext cx="108681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lang="en-US" sz="2400">
                <a:solidFill>
                  <a:schemeClr val="dk1"/>
                </a:solidFill>
              </a:rPr>
              <a:t>Microbenchmarking: delete operation</a:t>
            </a:r>
            <a:endParaRPr b="1" i="0" sz="2400" u="none" cap="none" strike="noStrike">
              <a:solidFill>
                <a:schemeClr val="dk1"/>
              </a:solidFill>
              <a:latin typeface="Arial"/>
              <a:ea typeface="Arial"/>
              <a:cs typeface="Arial"/>
              <a:sym typeface="Arial"/>
            </a:endParaRPr>
          </a:p>
        </p:txBody>
      </p:sp>
      <p:pic>
        <p:nvPicPr>
          <p:cNvPr id="345" name="Google Shape;345;g2f681199532_0_10"/>
          <p:cNvPicPr preferRelativeResize="0"/>
          <p:nvPr/>
        </p:nvPicPr>
        <p:blipFill>
          <a:blip r:embed="rId3">
            <a:alphaModFix/>
          </a:blip>
          <a:stretch>
            <a:fillRect/>
          </a:stretch>
        </p:blipFill>
        <p:spPr>
          <a:xfrm>
            <a:off x="102975" y="733850"/>
            <a:ext cx="3410711" cy="1879008"/>
          </a:xfrm>
          <a:prstGeom prst="rect">
            <a:avLst/>
          </a:prstGeom>
          <a:noFill/>
          <a:ln>
            <a:noFill/>
          </a:ln>
        </p:spPr>
      </p:pic>
      <p:pic>
        <p:nvPicPr>
          <p:cNvPr id="346" name="Google Shape;346;g2f681199532_0_10"/>
          <p:cNvPicPr preferRelativeResize="0"/>
          <p:nvPr/>
        </p:nvPicPr>
        <p:blipFill>
          <a:blip r:embed="rId4">
            <a:alphaModFix/>
          </a:blip>
          <a:stretch>
            <a:fillRect/>
          </a:stretch>
        </p:blipFill>
        <p:spPr>
          <a:xfrm>
            <a:off x="112124" y="2671575"/>
            <a:ext cx="3392424" cy="1869840"/>
          </a:xfrm>
          <a:prstGeom prst="rect">
            <a:avLst/>
          </a:prstGeom>
          <a:noFill/>
          <a:ln>
            <a:noFill/>
          </a:ln>
        </p:spPr>
      </p:pic>
      <p:pic>
        <p:nvPicPr>
          <p:cNvPr id="347" name="Google Shape;347;g2f681199532_0_10"/>
          <p:cNvPicPr preferRelativeResize="0"/>
          <p:nvPr/>
        </p:nvPicPr>
        <p:blipFill>
          <a:blip r:embed="rId5">
            <a:alphaModFix/>
          </a:blip>
          <a:stretch>
            <a:fillRect/>
          </a:stretch>
        </p:blipFill>
        <p:spPr>
          <a:xfrm>
            <a:off x="80124" y="4676350"/>
            <a:ext cx="3456431" cy="1897475"/>
          </a:xfrm>
          <a:prstGeom prst="rect">
            <a:avLst/>
          </a:prstGeom>
          <a:noFill/>
          <a:ln>
            <a:noFill/>
          </a:ln>
        </p:spPr>
      </p:pic>
      <p:pic>
        <p:nvPicPr>
          <p:cNvPr id="348" name="Google Shape;348;g2f681199532_0_10"/>
          <p:cNvPicPr preferRelativeResize="0"/>
          <p:nvPr/>
        </p:nvPicPr>
        <p:blipFill>
          <a:blip r:embed="rId6">
            <a:alphaModFix/>
          </a:blip>
          <a:stretch>
            <a:fillRect/>
          </a:stretch>
        </p:blipFill>
        <p:spPr>
          <a:xfrm>
            <a:off x="3876305" y="738425"/>
            <a:ext cx="3392424" cy="1869840"/>
          </a:xfrm>
          <a:prstGeom prst="rect">
            <a:avLst/>
          </a:prstGeom>
          <a:noFill/>
          <a:ln>
            <a:noFill/>
          </a:ln>
        </p:spPr>
      </p:pic>
      <p:pic>
        <p:nvPicPr>
          <p:cNvPr id="349" name="Google Shape;349;g2f681199532_0_10"/>
          <p:cNvPicPr preferRelativeResize="0"/>
          <p:nvPr/>
        </p:nvPicPr>
        <p:blipFill>
          <a:blip r:embed="rId7">
            <a:alphaModFix/>
          </a:blip>
          <a:stretch>
            <a:fillRect/>
          </a:stretch>
        </p:blipFill>
        <p:spPr>
          <a:xfrm>
            <a:off x="3835155" y="2639815"/>
            <a:ext cx="3474719" cy="1933370"/>
          </a:xfrm>
          <a:prstGeom prst="rect">
            <a:avLst/>
          </a:prstGeom>
          <a:noFill/>
          <a:ln>
            <a:noFill/>
          </a:ln>
        </p:spPr>
      </p:pic>
      <p:pic>
        <p:nvPicPr>
          <p:cNvPr id="350" name="Google Shape;350;g2f681199532_0_10"/>
          <p:cNvPicPr preferRelativeResize="0"/>
          <p:nvPr/>
        </p:nvPicPr>
        <p:blipFill>
          <a:blip r:embed="rId8">
            <a:alphaModFix/>
          </a:blip>
          <a:stretch>
            <a:fillRect/>
          </a:stretch>
        </p:blipFill>
        <p:spPr>
          <a:xfrm>
            <a:off x="3871724" y="4681875"/>
            <a:ext cx="3401568" cy="1869972"/>
          </a:xfrm>
          <a:prstGeom prst="rect">
            <a:avLst/>
          </a:prstGeom>
          <a:noFill/>
          <a:ln>
            <a:noFill/>
          </a:ln>
        </p:spPr>
      </p:pic>
      <p:pic>
        <p:nvPicPr>
          <p:cNvPr id="351" name="Google Shape;351;g2f681199532_0_10"/>
          <p:cNvPicPr preferRelativeResize="0"/>
          <p:nvPr/>
        </p:nvPicPr>
        <p:blipFill>
          <a:blip r:embed="rId9">
            <a:alphaModFix/>
          </a:blip>
          <a:stretch>
            <a:fillRect/>
          </a:stretch>
        </p:blipFill>
        <p:spPr>
          <a:xfrm>
            <a:off x="7478949" y="738363"/>
            <a:ext cx="3401567" cy="1869972"/>
          </a:xfrm>
          <a:prstGeom prst="rect">
            <a:avLst/>
          </a:prstGeom>
          <a:noFill/>
          <a:ln>
            <a:noFill/>
          </a:ln>
        </p:spPr>
      </p:pic>
      <p:pic>
        <p:nvPicPr>
          <p:cNvPr id="352" name="Google Shape;352;g2f681199532_0_10"/>
          <p:cNvPicPr preferRelativeResize="0"/>
          <p:nvPr/>
        </p:nvPicPr>
        <p:blipFill>
          <a:blip r:embed="rId10">
            <a:alphaModFix/>
          </a:blip>
          <a:stretch>
            <a:fillRect/>
          </a:stretch>
        </p:blipFill>
        <p:spPr>
          <a:xfrm>
            <a:off x="7478949" y="2671585"/>
            <a:ext cx="3401568" cy="1878876"/>
          </a:xfrm>
          <a:prstGeom prst="rect">
            <a:avLst/>
          </a:prstGeom>
          <a:noFill/>
          <a:ln>
            <a:noFill/>
          </a:ln>
        </p:spPr>
      </p:pic>
      <p:pic>
        <p:nvPicPr>
          <p:cNvPr id="353" name="Google Shape;353;g2f681199532_0_10"/>
          <p:cNvPicPr preferRelativeResize="0"/>
          <p:nvPr/>
        </p:nvPicPr>
        <p:blipFill>
          <a:blip r:embed="rId11">
            <a:alphaModFix/>
          </a:blip>
          <a:stretch>
            <a:fillRect/>
          </a:stretch>
        </p:blipFill>
        <p:spPr>
          <a:xfrm>
            <a:off x="7541512" y="4689911"/>
            <a:ext cx="3428839" cy="1926539"/>
          </a:xfrm>
          <a:prstGeom prst="rect">
            <a:avLst/>
          </a:prstGeom>
          <a:noFill/>
          <a:ln>
            <a:noFill/>
          </a:ln>
        </p:spPr>
      </p:pic>
      <p:sp>
        <p:nvSpPr>
          <p:cNvPr id="354" name="Google Shape;354;g2f681199532_0_10"/>
          <p:cNvSpPr/>
          <p:nvPr/>
        </p:nvSpPr>
        <p:spPr>
          <a:xfrm>
            <a:off x="129175" y="733850"/>
            <a:ext cx="11586000" cy="3854100"/>
          </a:xfrm>
          <a:prstGeom prst="rect">
            <a:avLst/>
          </a:prstGeom>
          <a:noFill/>
          <a:ln cap="flat" cmpd="sng" w="9525">
            <a:solidFill>
              <a:srgbClr val="FF0000"/>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
              <a:ea typeface="Play"/>
              <a:cs typeface="Play"/>
              <a:sym typeface="Play"/>
            </a:endParaRPr>
          </a:p>
        </p:txBody>
      </p:sp>
      <p:sp>
        <p:nvSpPr>
          <p:cNvPr id="355" name="Google Shape;355;g2f681199532_0_10"/>
          <p:cNvSpPr txBox="1"/>
          <p:nvPr/>
        </p:nvSpPr>
        <p:spPr>
          <a:xfrm rot="-5400000">
            <a:off x="10934200" y="2444975"/>
            <a:ext cx="1871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FF0000"/>
                </a:solidFill>
                <a:latin typeface="Play"/>
                <a:ea typeface="Play"/>
                <a:cs typeface="Play"/>
                <a:sym typeface="Play"/>
              </a:rPr>
              <a:t>The lesser the better</a:t>
            </a:r>
            <a:endParaRPr>
              <a:solidFill>
                <a:srgbClr val="FF0000"/>
              </a:solidFill>
              <a:latin typeface="Play"/>
              <a:ea typeface="Play"/>
              <a:cs typeface="Play"/>
              <a:sym typeface="Play"/>
            </a:endParaRPr>
          </a:p>
        </p:txBody>
      </p:sp>
      <p:sp>
        <p:nvSpPr>
          <p:cNvPr id="356" name="Google Shape;356;g2f681199532_0_10"/>
          <p:cNvSpPr/>
          <p:nvPr/>
        </p:nvSpPr>
        <p:spPr>
          <a:xfrm>
            <a:off x="129175" y="4615175"/>
            <a:ext cx="11586000" cy="2001300"/>
          </a:xfrm>
          <a:prstGeom prst="rect">
            <a:avLst/>
          </a:prstGeom>
          <a:noFill/>
          <a:ln cap="flat" cmpd="sng" w="9525">
            <a:solidFill>
              <a:srgbClr val="0000FF"/>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
              <a:ea typeface="Play"/>
              <a:cs typeface="Play"/>
              <a:sym typeface="Play"/>
            </a:endParaRPr>
          </a:p>
        </p:txBody>
      </p:sp>
      <p:sp>
        <p:nvSpPr>
          <p:cNvPr id="357" name="Google Shape;357;g2f681199532_0_10"/>
          <p:cNvSpPr txBox="1"/>
          <p:nvPr/>
        </p:nvSpPr>
        <p:spPr>
          <a:xfrm rot="-5400000">
            <a:off x="10885200" y="5345525"/>
            <a:ext cx="192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0000FF"/>
                </a:solidFill>
                <a:latin typeface="Play"/>
                <a:ea typeface="Play"/>
                <a:cs typeface="Play"/>
                <a:sym typeface="Play"/>
              </a:rPr>
              <a:t>The bigger the better</a:t>
            </a:r>
            <a:endParaRPr>
              <a:solidFill>
                <a:srgbClr val="0000FF"/>
              </a:solidFill>
              <a:latin typeface="Play"/>
              <a:ea typeface="Play"/>
              <a:cs typeface="Play"/>
              <a:sym typeface="Play"/>
            </a:endParaRPr>
          </a:p>
        </p:txBody>
      </p:sp>
      <p:sp>
        <p:nvSpPr>
          <p:cNvPr id="358" name="Google Shape;358;g2f681199532_0_10"/>
          <p:cNvSpPr txBox="1"/>
          <p:nvPr/>
        </p:nvSpPr>
        <p:spPr>
          <a:xfrm rot="-5400000">
            <a:off x="10840775" y="1572175"/>
            <a:ext cx="92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1"/>
                </a:solidFill>
                <a:latin typeface="Play"/>
                <a:ea typeface="Play"/>
                <a:cs typeface="Play"/>
                <a:sym typeface="Play"/>
              </a:rPr>
              <a:t>Duration</a:t>
            </a:r>
            <a:endParaRPr>
              <a:solidFill>
                <a:schemeClr val="dk1"/>
              </a:solidFill>
              <a:latin typeface="Play"/>
              <a:ea typeface="Play"/>
              <a:cs typeface="Play"/>
              <a:sym typeface="Play"/>
            </a:endParaRPr>
          </a:p>
        </p:txBody>
      </p:sp>
      <p:sp>
        <p:nvSpPr>
          <p:cNvPr id="359" name="Google Shape;359;g2f681199532_0_10"/>
          <p:cNvSpPr/>
          <p:nvPr/>
        </p:nvSpPr>
        <p:spPr>
          <a:xfrm>
            <a:off x="10903775" y="1020625"/>
            <a:ext cx="197400" cy="1503300"/>
          </a:xfrm>
          <a:prstGeom prst="rightBrace">
            <a:avLst>
              <a:gd fmla="val 50000" name="adj1"/>
              <a:gd fmla="val 50000" name="adj2"/>
            </a:avLst>
          </a:prstGeom>
          <a:noFill/>
          <a:ln cap="flat" cmpd="sng" w="19050">
            <a:solidFill>
              <a:srgbClr val="FF0000"/>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
              <a:ea typeface="Play"/>
              <a:cs typeface="Play"/>
              <a:sym typeface="Play"/>
            </a:endParaRPr>
          </a:p>
        </p:txBody>
      </p:sp>
      <p:sp>
        <p:nvSpPr>
          <p:cNvPr id="360" name="Google Shape;360;g2f681199532_0_10"/>
          <p:cNvSpPr txBox="1"/>
          <p:nvPr/>
        </p:nvSpPr>
        <p:spPr>
          <a:xfrm rot="-5400000">
            <a:off x="10693025" y="3405625"/>
            <a:ext cx="121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1"/>
                </a:solidFill>
                <a:latin typeface="Play"/>
                <a:ea typeface="Play"/>
                <a:cs typeface="Play"/>
                <a:sym typeface="Play"/>
              </a:rPr>
              <a:t>I/O requests</a:t>
            </a:r>
            <a:endParaRPr>
              <a:solidFill>
                <a:schemeClr val="dk1"/>
              </a:solidFill>
              <a:latin typeface="Play"/>
              <a:ea typeface="Play"/>
              <a:cs typeface="Play"/>
              <a:sym typeface="Play"/>
            </a:endParaRPr>
          </a:p>
        </p:txBody>
      </p:sp>
      <p:sp>
        <p:nvSpPr>
          <p:cNvPr id="361" name="Google Shape;361;g2f681199532_0_10"/>
          <p:cNvSpPr/>
          <p:nvPr/>
        </p:nvSpPr>
        <p:spPr>
          <a:xfrm>
            <a:off x="10903775" y="2925625"/>
            <a:ext cx="197400" cy="1503300"/>
          </a:xfrm>
          <a:prstGeom prst="rightBrace">
            <a:avLst>
              <a:gd fmla="val 50000" name="adj1"/>
              <a:gd fmla="val 50000" name="adj2"/>
            </a:avLst>
          </a:prstGeom>
          <a:noFill/>
          <a:ln cap="flat" cmpd="sng" w="19050">
            <a:solidFill>
              <a:srgbClr val="FF0000"/>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
              <a:ea typeface="Play"/>
              <a:cs typeface="Play"/>
              <a:sym typeface="Play"/>
            </a:endParaRPr>
          </a:p>
        </p:txBody>
      </p:sp>
      <p:sp>
        <p:nvSpPr>
          <p:cNvPr id="362" name="Google Shape;362;g2f681199532_0_10"/>
          <p:cNvSpPr txBox="1"/>
          <p:nvPr/>
        </p:nvSpPr>
        <p:spPr>
          <a:xfrm rot="-5400000">
            <a:off x="10689425" y="5383225"/>
            <a:ext cx="1223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1"/>
                </a:solidFill>
                <a:latin typeface="Play"/>
                <a:ea typeface="Play"/>
                <a:cs typeface="Play"/>
                <a:sym typeface="Play"/>
              </a:rPr>
              <a:t>Performance</a:t>
            </a:r>
            <a:endParaRPr>
              <a:solidFill>
                <a:schemeClr val="dk1"/>
              </a:solidFill>
              <a:latin typeface="Play"/>
              <a:ea typeface="Play"/>
              <a:cs typeface="Play"/>
              <a:sym typeface="Play"/>
            </a:endParaRPr>
          </a:p>
        </p:txBody>
      </p:sp>
      <p:sp>
        <p:nvSpPr>
          <p:cNvPr id="363" name="Google Shape;363;g2f681199532_0_10"/>
          <p:cNvSpPr/>
          <p:nvPr/>
        </p:nvSpPr>
        <p:spPr>
          <a:xfrm>
            <a:off x="10903775" y="4830625"/>
            <a:ext cx="197400" cy="1503300"/>
          </a:xfrm>
          <a:prstGeom prst="rightBrace">
            <a:avLst>
              <a:gd fmla="val 50000" name="adj1"/>
              <a:gd fmla="val 50000" name="adj2"/>
            </a:avLst>
          </a:prstGeom>
          <a:noFill/>
          <a:ln cap="flat" cmpd="sng" w="19050">
            <a:solidFill>
              <a:srgbClr val="0000FF"/>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
              <a:ea typeface="Play"/>
              <a:cs typeface="Play"/>
              <a:sym typeface="Play"/>
            </a:endParaRPr>
          </a:p>
        </p:txBody>
      </p:sp>
      <p:sp>
        <p:nvSpPr>
          <p:cNvPr id="364" name="Google Shape;364;g2f681199532_0_10"/>
          <p:cNvSpPr txBox="1"/>
          <p:nvPr/>
        </p:nvSpPr>
        <p:spPr>
          <a:xfrm>
            <a:off x="8034169" y="6332538"/>
            <a:ext cx="35055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1" lang="en-US" sz="900">
                <a:solidFill>
                  <a:srgbClr val="FF0000"/>
                </a:solidFill>
                <a:latin typeface="Play"/>
                <a:ea typeface="Play"/>
                <a:cs typeface="Play"/>
                <a:sym typeface="Play"/>
              </a:rPr>
              <a:t>SSDFS.ORG</a:t>
            </a:r>
            <a:endParaRPr b="1" sz="900">
              <a:solidFill>
                <a:srgbClr val="000000"/>
              </a:solidFill>
              <a:latin typeface="Play"/>
              <a:ea typeface="Play"/>
              <a:cs typeface="Play"/>
              <a:sym typeface="Play"/>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g2f681199532_0_43"/>
          <p:cNvSpPr txBox="1"/>
          <p:nvPr>
            <p:ph idx="12" type="sldNum"/>
          </p:nvPr>
        </p:nvSpPr>
        <p:spPr>
          <a:xfrm>
            <a:off x="11444747" y="6332538"/>
            <a:ext cx="539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370" name="Google Shape;370;g2f681199532_0_43"/>
          <p:cNvSpPr txBox="1"/>
          <p:nvPr/>
        </p:nvSpPr>
        <p:spPr>
          <a:xfrm>
            <a:off x="367525" y="197225"/>
            <a:ext cx="108681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lang="en-US" sz="2400">
                <a:solidFill>
                  <a:schemeClr val="dk1"/>
                </a:solidFill>
              </a:rPr>
              <a:t>Microbenchmarking: conclusion</a:t>
            </a:r>
            <a:endParaRPr b="1" i="0" sz="2400" u="none" cap="none" strike="noStrike">
              <a:solidFill>
                <a:schemeClr val="dk1"/>
              </a:solidFill>
              <a:latin typeface="Arial"/>
              <a:ea typeface="Arial"/>
              <a:cs typeface="Arial"/>
              <a:sym typeface="Arial"/>
            </a:endParaRPr>
          </a:p>
        </p:txBody>
      </p:sp>
      <p:sp>
        <p:nvSpPr>
          <p:cNvPr id="371" name="Google Shape;371;g2f681199532_0_43"/>
          <p:cNvSpPr txBox="1"/>
          <p:nvPr/>
        </p:nvSpPr>
        <p:spPr>
          <a:xfrm>
            <a:off x="496800" y="877700"/>
            <a:ext cx="100161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dk1"/>
                </a:solidFill>
                <a:latin typeface="Play"/>
                <a:ea typeface="Play"/>
                <a:cs typeface="Play"/>
                <a:sym typeface="Play"/>
              </a:rPr>
              <a:t>SSDFS is capable to </a:t>
            </a:r>
            <a:r>
              <a:rPr lang="en-US">
                <a:solidFill>
                  <a:schemeClr val="dk1"/>
                </a:solidFill>
                <a:latin typeface="Play"/>
                <a:ea typeface="Play"/>
                <a:cs typeface="Play"/>
                <a:sym typeface="Play"/>
              </a:rPr>
              <a:t>demonstrate</a:t>
            </a:r>
            <a:r>
              <a:rPr lang="en-US">
                <a:solidFill>
                  <a:schemeClr val="dk1"/>
                </a:solidFill>
                <a:latin typeface="Play"/>
                <a:ea typeface="Play"/>
                <a:cs typeface="Play"/>
                <a:sym typeface="Play"/>
              </a:rPr>
              <a:t> a </a:t>
            </a:r>
            <a:r>
              <a:rPr b="1" lang="en-US">
                <a:solidFill>
                  <a:srgbClr val="FF0000"/>
                </a:solidFill>
                <a:latin typeface="Play"/>
                <a:ea typeface="Play"/>
                <a:cs typeface="Play"/>
                <a:sym typeface="Play"/>
              </a:rPr>
              <a:t>better performance</a:t>
            </a:r>
            <a:r>
              <a:rPr lang="en-US">
                <a:solidFill>
                  <a:schemeClr val="dk1"/>
                </a:solidFill>
                <a:latin typeface="Play"/>
                <a:ea typeface="Play"/>
                <a:cs typeface="Play"/>
                <a:sym typeface="Play"/>
              </a:rPr>
              <a:t> for data with good compression ratio: </a:t>
            </a:r>
            <a:endParaRPr>
              <a:solidFill>
                <a:schemeClr val="dk1"/>
              </a:solidFill>
              <a:latin typeface="Play"/>
              <a:ea typeface="Play"/>
              <a:cs typeface="Play"/>
              <a:sym typeface="Play"/>
            </a:endParaRPr>
          </a:p>
        </p:txBody>
      </p:sp>
      <p:sp>
        <p:nvSpPr>
          <p:cNvPr id="372" name="Google Shape;372;g2f681199532_0_43"/>
          <p:cNvSpPr txBox="1"/>
          <p:nvPr/>
        </p:nvSpPr>
        <p:spPr>
          <a:xfrm>
            <a:off x="3272500" y="1261950"/>
            <a:ext cx="2272200" cy="169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a:solidFill>
                  <a:srgbClr val="0000FF"/>
                </a:solidFill>
                <a:latin typeface="Play"/>
                <a:ea typeface="Play"/>
                <a:cs typeface="Play"/>
                <a:sym typeface="Play"/>
              </a:rPr>
              <a:t>read</a:t>
            </a:r>
            <a:r>
              <a:rPr lang="en-US">
                <a:solidFill>
                  <a:schemeClr val="dk1"/>
                </a:solidFill>
                <a:latin typeface="Play"/>
                <a:ea typeface="Play"/>
                <a:cs typeface="Play"/>
                <a:sym typeface="Play"/>
              </a:rPr>
              <a:t> operation:</a:t>
            </a:r>
            <a:endParaRPr>
              <a:solidFill>
                <a:schemeClr val="dk1"/>
              </a:solidFill>
              <a:latin typeface="Play"/>
              <a:ea typeface="Play"/>
              <a:cs typeface="Play"/>
              <a:sym typeface="Play"/>
            </a:endParaRPr>
          </a:p>
          <a:p>
            <a:pPr indent="-317500" lvl="0" marL="457200" rtl="0" algn="l">
              <a:spcBef>
                <a:spcPts val="0"/>
              </a:spcBef>
              <a:spcAft>
                <a:spcPts val="0"/>
              </a:spcAft>
              <a:buClr>
                <a:schemeClr val="dk1"/>
              </a:buClr>
              <a:buSzPts val="1400"/>
              <a:buFont typeface="Play"/>
              <a:buChar char="●"/>
            </a:pPr>
            <a:r>
              <a:rPr lang="en-US">
                <a:solidFill>
                  <a:schemeClr val="dk1"/>
                </a:solidFill>
                <a:latin typeface="Play"/>
                <a:ea typeface="Play"/>
                <a:cs typeface="Play"/>
                <a:sym typeface="Play"/>
              </a:rPr>
              <a:t>ext4: </a:t>
            </a:r>
            <a:r>
              <a:rPr lang="en-US">
                <a:solidFill>
                  <a:srgbClr val="0000FF"/>
                </a:solidFill>
                <a:latin typeface="Play"/>
                <a:ea typeface="Play"/>
                <a:cs typeface="Play"/>
                <a:sym typeface="Play"/>
              </a:rPr>
              <a:t>1.1x</a:t>
            </a:r>
            <a:r>
              <a:rPr lang="en-US">
                <a:solidFill>
                  <a:schemeClr val="dk1"/>
                </a:solidFill>
                <a:latin typeface="Play"/>
                <a:ea typeface="Play"/>
                <a:cs typeface="Play"/>
                <a:sym typeface="Play"/>
              </a:rPr>
              <a:t> - </a:t>
            </a:r>
            <a:r>
              <a:rPr lang="en-US">
                <a:solidFill>
                  <a:srgbClr val="FF0000"/>
                </a:solidFill>
                <a:latin typeface="Play"/>
                <a:ea typeface="Play"/>
                <a:cs typeface="Play"/>
                <a:sym typeface="Play"/>
              </a:rPr>
              <a:t>3.7x</a:t>
            </a:r>
            <a:r>
              <a:rPr lang="en-US">
                <a:solidFill>
                  <a:schemeClr val="dk1"/>
                </a:solidFill>
                <a:latin typeface="Play"/>
                <a:ea typeface="Play"/>
                <a:cs typeface="Play"/>
                <a:sym typeface="Play"/>
              </a:rPr>
              <a:t> </a:t>
            </a:r>
            <a:endParaRPr>
              <a:solidFill>
                <a:schemeClr val="dk1"/>
              </a:solidFill>
              <a:latin typeface="Play"/>
              <a:ea typeface="Play"/>
              <a:cs typeface="Play"/>
              <a:sym typeface="Play"/>
            </a:endParaRPr>
          </a:p>
          <a:p>
            <a:pPr indent="-317500" lvl="0" marL="457200" rtl="0" algn="l">
              <a:spcBef>
                <a:spcPts val="0"/>
              </a:spcBef>
              <a:spcAft>
                <a:spcPts val="0"/>
              </a:spcAft>
              <a:buClr>
                <a:schemeClr val="dk1"/>
              </a:buClr>
              <a:buSzPts val="1400"/>
              <a:buFont typeface="Play"/>
              <a:buChar char="●"/>
            </a:pPr>
            <a:r>
              <a:rPr lang="en-US">
                <a:solidFill>
                  <a:schemeClr val="dk1"/>
                </a:solidFill>
                <a:latin typeface="Play"/>
                <a:ea typeface="Play"/>
                <a:cs typeface="Play"/>
                <a:sym typeface="Play"/>
              </a:rPr>
              <a:t>xfs: </a:t>
            </a:r>
            <a:r>
              <a:rPr lang="en-US">
                <a:solidFill>
                  <a:srgbClr val="0000FF"/>
                </a:solidFill>
                <a:latin typeface="Play"/>
                <a:ea typeface="Play"/>
                <a:cs typeface="Play"/>
                <a:sym typeface="Play"/>
              </a:rPr>
              <a:t>1.1x</a:t>
            </a:r>
            <a:r>
              <a:rPr lang="en-US">
                <a:solidFill>
                  <a:schemeClr val="dk1"/>
                </a:solidFill>
                <a:latin typeface="Play"/>
                <a:ea typeface="Play"/>
                <a:cs typeface="Play"/>
                <a:sym typeface="Play"/>
              </a:rPr>
              <a:t> - </a:t>
            </a:r>
            <a:r>
              <a:rPr lang="en-US">
                <a:solidFill>
                  <a:srgbClr val="FF0000"/>
                </a:solidFill>
                <a:latin typeface="Play"/>
                <a:ea typeface="Play"/>
                <a:cs typeface="Play"/>
                <a:sym typeface="Play"/>
              </a:rPr>
              <a:t>3.7x</a:t>
            </a:r>
            <a:endParaRPr>
              <a:solidFill>
                <a:srgbClr val="FF0000"/>
              </a:solidFill>
              <a:latin typeface="Play"/>
              <a:ea typeface="Play"/>
              <a:cs typeface="Play"/>
              <a:sym typeface="Play"/>
            </a:endParaRPr>
          </a:p>
          <a:p>
            <a:pPr indent="-317500" lvl="0" marL="457200" rtl="0" algn="l">
              <a:spcBef>
                <a:spcPts val="0"/>
              </a:spcBef>
              <a:spcAft>
                <a:spcPts val="0"/>
              </a:spcAft>
              <a:buClr>
                <a:schemeClr val="dk1"/>
              </a:buClr>
              <a:buSzPts val="1400"/>
              <a:buFont typeface="Play"/>
              <a:buChar char="●"/>
            </a:pPr>
            <a:r>
              <a:rPr lang="en-US">
                <a:solidFill>
                  <a:schemeClr val="dk1"/>
                </a:solidFill>
                <a:latin typeface="Play"/>
                <a:ea typeface="Play"/>
                <a:cs typeface="Play"/>
                <a:sym typeface="Play"/>
              </a:rPr>
              <a:t>btrfs: </a:t>
            </a:r>
            <a:r>
              <a:rPr lang="en-US">
                <a:solidFill>
                  <a:srgbClr val="0000FF"/>
                </a:solidFill>
                <a:latin typeface="Play"/>
                <a:ea typeface="Play"/>
                <a:cs typeface="Play"/>
                <a:sym typeface="Play"/>
              </a:rPr>
              <a:t>1x</a:t>
            </a:r>
            <a:r>
              <a:rPr lang="en-US">
                <a:solidFill>
                  <a:schemeClr val="dk1"/>
                </a:solidFill>
                <a:latin typeface="Play"/>
                <a:ea typeface="Play"/>
                <a:cs typeface="Play"/>
                <a:sym typeface="Play"/>
              </a:rPr>
              <a:t> - </a:t>
            </a:r>
            <a:r>
              <a:rPr lang="en-US">
                <a:solidFill>
                  <a:srgbClr val="FF0000"/>
                </a:solidFill>
                <a:latin typeface="Play"/>
                <a:ea typeface="Play"/>
                <a:cs typeface="Play"/>
                <a:sym typeface="Play"/>
              </a:rPr>
              <a:t>3.4x</a:t>
            </a:r>
            <a:r>
              <a:rPr lang="en-US">
                <a:solidFill>
                  <a:schemeClr val="dk1"/>
                </a:solidFill>
                <a:latin typeface="Play"/>
                <a:ea typeface="Play"/>
                <a:cs typeface="Play"/>
                <a:sym typeface="Play"/>
              </a:rPr>
              <a:t> </a:t>
            </a:r>
            <a:endParaRPr>
              <a:solidFill>
                <a:schemeClr val="dk1"/>
              </a:solidFill>
              <a:latin typeface="Play"/>
              <a:ea typeface="Play"/>
              <a:cs typeface="Play"/>
              <a:sym typeface="Play"/>
            </a:endParaRPr>
          </a:p>
          <a:p>
            <a:pPr indent="-317500" lvl="0" marL="457200" rtl="0" algn="l">
              <a:spcBef>
                <a:spcPts val="0"/>
              </a:spcBef>
              <a:spcAft>
                <a:spcPts val="0"/>
              </a:spcAft>
              <a:buClr>
                <a:schemeClr val="dk1"/>
              </a:buClr>
              <a:buSzPts val="1400"/>
              <a:buFont typeface="Play"/>
              <a:buChar char="●"/>
            </a:pPr>
            <a:r>
              <a:rPr lang="en-US">
                <a:solidFill>
                  <a:schemeClr val="dk1"/>
                </a:solidFill>
                <a:latin typeface="Play"/>
                <a:ea typeface="Play"/>
                <a:cs typeface="Play"/>
                <a:sym typeface="Play"/>
              </a:rPr>
              <a:t>nilfs2: </a:t>
            </a:r>
            <a:r>
              <a:rPr lang="en-US">
                <a:solidFill>
                  <a:srgbClr val="0000FF"/>
                </a:solidFill>
                <a:latin typeface="Play"/>
                <a:ea typeface="Play"/>
                <a:cs typeface="Play"/>
                <a:sym typeface="Play"/>
              </a:rPr>
              <a:t>1.2x</a:t>
            </a:r>
            <a:r>
              <a:rPr lang="en-US">
                <a:solidFill>
                  <a:schemeClr val="dk1"/>
                </a:solidFill>
                <a:latin typeface="Play"/>
                <a:ea typeface="Play"/>
                <a:cs typeface="Play"/>
                <a:sym typeface="Play"/>
              </a:rPr>
              <a:t> - </a:t>
            </a:r>
            <a:r>
              <a:rPr lang="en-US">
                <a:solidFill>
                  <a:srgbClr val="FF0000"/>
                </a:solidFill>
                <a:latin typeface="Play"/>
                <a:ea typeface="Play"/>
                <a:cs typeface="Play"/>
                <a:sym typeface="Play"/>
              </a:rPr>
              <a:t>4x</a:t>
            </a:r>
            <a:endParaRPr>
              <a:solidFill>
                <a:srgbClr val="FF0000"/>
              </a:solidFill>
              <a:latin typeface="Play"/>
              <a:ea typeface="Play"/>
              <a:cs typeface="Play"/>
              <a:sym typeface="Play"/>
            </a:endParaRPr>
          </a:p>
          <a:p>
            <a:pPr indent="-317500" lvl="0" marL="457200" rtl="0" algn="l">
              <a:spcBef>
                <a:spcPts val="0"/>
              </a:spcBef>
              <a:spcAft>
                <a:spcPts val="0"/>
              </a:spcAft>
              <a:buClr>
                <a:schemeClr val="dk1"/>
              </a:buClr>
              <a:buSzPts val="1400"/>
              <a:buFont typeface="Play"/>
              <a:buChar char="●"/>
            </a:pPr>
            <a:r>
              <a:rPr lang="en-US">
                <a:solidFill>
                  <a:schemeClr val="dk1"/>
                </a:solidFill>
                <a:latin typeface="Play"/>
                <a:ea typeface="Play"/>
                <a:cs typeface="Play"/>
                <a:sym typeface="Play"/>
              </a:rPr>
              <a:t>f2fs: </a:t>
            </a:r>
            <a:r>
              <a:rPr lang="en-US">
                <a:solidFill>
                  <a:srgbClr val="0000FF"/>
                </a:solidFill>
                <a:latin typeface="Play"/>
                <a:ea typeface="Play"/>
                <a:cs typeface="Play"/>
                <a:sym typeface="Play"/>
              </a:rPr>
              <a:t>1.2x</a:t>
            </a:r>
            <a:r>
              <a:rPr lang="en-US">
                <a:solidFill>
                  <a:schemeClr val="dk1"/>
                </a:solidFill>
                <a:latin typeface="Play"/>
                <a:ea typeface="Play"/>
                <a:cs typeface="Play"/>
                <a:sym typeface="Play"/>
              </a:rPr>
              <a:t> - </a:t>
            </a:r>
            <a:r>
              <a:rPr lang="en-US">
                <a:solidFill>
                  <a:srgbClr val="FF0000"/>
                </a:solidFill>
                <a:latin typeface="Play"/>
                <a:ea typeface="Play"/>
                <a:cs typeface="Play"/>
                <a:sym typeface="Play"/>
              </a:rPr>
              <a:t>3.9x</a:t>
            </a:r>
            <a:endParaRPr>
              <a:solidFill>
                <a:srgbClr val="FF0000"/>
              </a:solidFill>
              <a:latin typeface="Play"/>
              <a:ea typeface="Play"/>
              <a:cs typeface="Play"/>
              <a:sym typeface="Play"/>
            </a:endParaRPr>
          </a:p>
          <a:p>
            <a:pPr indent="-317500" lvl="0" marL="457200" rtl="0" algn="l">
              <a:spcBef>
                <a:spcPts val="0"/>
              </a:spcBef>
              <a:spcAft>
                <a:spcPts val="0"/>
              </a:spcAft>
              <a:buClr>
                <a:schemeClr val="dk1"/>
              </a:buClr>
              <a:buSzPts val="1400"/>
              <a:buFont typeface="Play"/>
              <a:buChar char="●"/>
            </a:pPr>
            <a:r>
              <a:rPr lang="en-US">
                <a:solidFill>
                  <a:schemeClr val="dk1"/>
                </a:solidFill>
                <a:latin typeface="Play"/>
                <a:ea typeface="Play"/>
                <a:cs typeface="Play"/>
                <a:sym typeface="Play"/>
              </a:rPr>
              <a:t>bcachefs: </a:t>
            </a:r>
            <a:r>
              <a:rPr lang="en-US">
                <a:solidFill>
                  <a:srgbClr val="0000FF"/>
                </a:solidFill>
                <a:latin typeface="Play"/>
                <a:ea typeface="Play"/>
                <a:cs typeface="Play"/>
                <a:sym typeface="Play"/>
              </a:rPr>
              <a:t>0.8x</a:t>
            </a:r>
            <a:r>
              <a:rPr lang="en-US">
                <a:solidFill>
                  <a:schemeClr val="dk1"/>
                </a:solidFill>
                <a:latin typeface="Play"/>
                <a:ea typeface="Play"/>
                <a:cs typeface="Play"/>
                <a:sym typeface="Play"/>
              </a:rPr>
              <a:t> - </a:t>
            </a:r>
            <a:r>
              <a:rPr lang="en-US">
                <a:solidFill>
                  <a:srgbClr val="FF0000"/>
                </a:solidFill>
                <a:latin typeface="Play"/>
                <a:ea typeface="Play"/>
                <a:cs typeface="Play"/>
                <a:sym typeface="Play"/>
              </a:rPr>
              <a:t>3x</a:t>
            </a:r>
            <a:endParaRPr>
              <a:solidFill>
                <a:srgbClr val="FF0000"/>
              </a:solidFill>
            </a:endParaRPr>
          </a:p>
        </p:txBody>
      </p:sp>
      <p:sp>
        <p:nvSpPr>
          <p:cNvPr id="373" name="Google Shape;373;g2f681199532_0_43"/>
          <p:cNvSpPr txBox="1"/>
          <p:nvPr/>
        </p:nvSpPr>
        <p:spPr>
          <a:xfrm>
            <a:off x="496800" y="1261950"/>
            <a:ext cx="2659500" cy="169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a:solidFill>
                  <a:srgbClr val="FF0000"/>
                </a:solidFill>
                <a:latin typeface="Play"/>
                <a:ea typeface="Play"/>
                <a:cs typeface="Play"/>
                <a:sym typeface="Play"/>
              </a:rPr>
              <a:t>create</a:t>
            </a:r>
            <a:r>
              <a:rPr lang="en-US">
                <a:solidFill>
                  <a:schemeClr val="dk1"/>
                </a:solidFill>
                <a:latin typeface="Play"/>
                <a:ea typeface="Play"/>
                <a:cs typeface="Play"/>
                <a:sym typeface="Play"/>
              </a:rPr>
              <a:t> operation:</a:t>
            </a:r>
            <a:endParaRPr>
              <a:solidFill>
                <a:schemeClr val="dk1"/>
              </a:solidFill>
              <a:latin typeface="Play"/>
              <a:ea typeface="Play"/>
              <a:cs typeface="Play"/>
              <a:sym typeface="Play"/>
            </a:endParaRPr>
          </a:p>
          <a:p>
            <a:pPr indent="-317500" lvl="0" marL="457200" rtl="0" algn="l">
              <a:spcBef>
                <a:spcPts val="0"/>
              </a:spcBef>
              <a:spcAft>
                <a:spcPts val="0"/>
              </a:spcAft>
              <a:buClr>
                <a:schemeClr val="dk1"/>
              </a:buClr>
              <a:buSzPts val="1400"/>
              <a:buFont typeface="Play"/>
              <a:buChar char="●"/>
            </a:pPr>
            <a:r>
              <a:rPr lang="en-US">
                <a:solidFill>
                  <a:schemeClr val="dk1"/>
                </a:solidFill>
                <a:latin typeface="Play"/>
                <a:ea typeface="Play"/>
                <a:cs typeface="Play"/>
                <a:sym typeface="Play"/>
              </a:rPr>
              <a:t>ext4: </a:t>
            </a:r>
            <a:r>
              <a:rPr lang="en-US">
                <a:solidFill>
                  <a:srgbClr val="0000FF"/>
                </a:solidFill>
                <a:latin typeface="Play"/>
                <a:ea typeface="Play"/>
                <a:cs typeface="Play"/>
                <a:sym typeface="Play"/>
              </a:rPr>
              <a:t>1.2x</a:t>
            </a:r>
            <a:r>
              <a:rPr lang="en-US">
                <a:solidFill>
                  <a:schemeClr val="dk1"/>
                </a:solidFill>
                <a:latin typeface="Play"/>
                <a:ea typeface="Play"/>
                <a:cs typeface="Play"/>
                <a:sym typeface="Play"/>
              </a:rPr>
              <a:t> - </a:t>
            </a:r>
            <a:r>
              <a:rPr lang="en-US">
                <a:solidFill>
                  <a:srgbClr val="FF0000"/>
                </a:solidFill>
                <a:latin typeface="Play"/>
                <a:ea typeface="Play"/>
                <a:cs typeface="Play"/>
                <a:sym typeface="Play"/>
              </a:rPr>
              <a:t>1.8x</a:t>
            </a:r>
            <a:r>
              <a:rPr lang="en-US">
                <a:solidFill>
                  <a:schemeClr val="dk1"/>
                </a:solidFill>
                <a:latin typeface="Play"/>
                <a:ea typeface="Play"/>
                <a:cs typeface="Play"/>
                <a:sym typeface="Play"/>
              </a:rPr>
              <a:t> </a:t>
            </a:r>
            <a:endParaRPr>
              <a:solidFill>
                <a:schemeClr val="dk1"/>
              </a:solidFill>
              <a:latin typeface="Play"/>
              <a:ea typeface="Play"/>
              <a:cs typeface="Play"/>
              <a:sym typeface="Play"/>
            </a:endParaRPr>
          </a:p>
          <a:p>
            <a:pPr indent="-317500" lvl="0" marL="457200" rtl="0" algn="l">
              <a:spcBef>
                <a:spcPts val="0"/>
              </a:spcBef>
              <a:spcAft>
                <a:spcPts val="0"/>
              </a:spcAft>
              <a:buClr>
                <a:schemeClr val="dk1"/>
              </a:buClr>
              <a:buSzPts val="1400"/>
              <a:buFont typeface="Play"/>
              <a:buChar char="●"/>
            </a:pPr>
            <a:r>
              <a:rPr lang="en-US">
                <a:solidFill>
                  <a:schemeClr val="dk1"/>
                </a:solidFill>
                <a:latin typeface="Play"/>
                <a:ea typeface="Play"/>
                <a:cs typeface="Play"/>
                <a:sym typeface="Play"/>
              </a:rPr>
              <a:t>xfs: </a:t>
            </a:r>
            <a:r>
              <a:rPr lang="en-US">
                <a:solidFill>
                  <a:srgbClr val="0000FF"/>
                </a:solidFill>
                <a:latin typeface="Play"/>
                <a:ea typeface="Play"/>
                <a:cs typeface="Play"/>
                <a:sym typeface="Play"/>
              </a:rPr>
              <a:t>1.2x</a:t>
            </a:r>
            <a:r>
              <a:rPr lang="en-US">
                <a:solidFill>
                  <a:schemeClr val="dk1"/>
                </a:solidFill>
                <a:latin typeface="Play"/>
                <a:ea typeface="Play"/>
                <a:cs typeface="Play"/>
                <a:sym typeface="Play"/>
              </a:rPr>
              <a:t> - </a:t>
            </a:r>
            <a:r>
              <a:rPr lang="en-US">
                <a:solidFill>
                  <a:srgbClr val="FF0000"/>
                </a:solidFill>
                <a:latin typeface="Play"/>
                <a:ea typeface="Play"/>
                <a:cs typeface="Play"/>
                <a:sym typeface="Play"/>
              </a:rPr>
              <a:t>1.8x</a:t>
            </a:r>
            <a:endParaRPr>
              <a:solidFill>
                <a:srgbClr val="FF0000"/>
              </a:solidFill>
              <a:latin typeface="Play"/>
              <a:ea typeface="Play"/>
              <a:cs typeface="Play"/>
              <a:sym typeface="Play"/>
            </a:endParaRPr>
          </a:p>
          <a:p>
            <a:pPr indent="-317500" lvl="0" marL="457200" rtl="0" algn="l">
              <a:spcBef>
                <a:spcPts val="0"/>
              </a:spcBef>
              <a:spcAft>
                <a:spcPts val="0"/>
              </a:spcAft>
              <a:buClr>
                <a:schemeClr val="dk1"/>
              </a:buClr>
              <a:buSzPts val="1400"/>
              <a:buFont typeface="Play"/>
              <a:buChar char="●"/>
            </a:pPr>
            <a:r>
              <a:rPr lang="en-US">
                <a:solidFill>
                  <a:schemeClr val="dk1"/>
                </a:solidFill>
                <a:latin typeface="Play"/>
                <a:ea typeface="Play"/>
                <a:cs typeface="Play"/>
                <a:sym typeface="Play"/>
              </a:rPr>
              <a:t>btrfs: </a:t>
            </a:r>
            <a:r>
              <a:rPr lang="en-US">
                <a:solidFill>
                  <a:srgbClr val="0000FF"/>
                </a:solidFill>
                <a:latin typeface="Play"/>
                <a:ea typeface="Play"/>
                <a:cs typeface="Play"/>
                <a:sym typeface="Play"/>
              </a:rPr>
              <a:t>1.3x</a:t>
            </a:r>
            <a:r>
              <a:rPr lang="en-US">
                <a:solidFill>
                  <a:schemeClr val="dk1"/>
                </a:solidFill>
                <a:latin typeface="Play"/>
                <a:ea typeface="Play"/>
                <a:cs typeface="Play"/>
                <a:sym typeface="Play"/>
              </a:rPr>
              <a:t> - </a:t>
            </a:r>
            <a:r>
              <a:rPr lang="en-US">
                <a:solidFill>
                  <a:srgbClr val="FF0000"/>
                </a:solidFill>
                <a:latin typeface="Play"/>
                <a:ea typeface="Play"/>
                <a:cs typeface="Play"/>
                <a:sym typeface="Play"/>
              </a:rPr>
              <a:t>1.8x</a:t>
            </a:r>
            <a:endParaRPr>
              <a:solidFill>
                <a:srgbClr val="FF0000"/>
              </a:solidFill>
              <a:latin typeface="Play"/>
              <a:ea typeface="Play"/>
              <a:cs typeface="Play"/>
              <a:sym typeface="Play"/>
            </a:endParaRPr>
          </a:p>
          <a:p>
            <a:pPr indent="-317500" lvl="0" marL="457200" rtl="0" algn="l">
              <a:spcBef>
                <a:spcPts val="0"/>
              </a:spcBef>
              <a:spcAft>
                <a:spcPts val="0"/>
              </a:spcAft>
              <a:buClr>
                <a:schemeClr val="dk1"/>
              </a:buClr>
              <a:buSzPts val="1400"/>
              <a:buFont typeface="Play"/>
              <a:buChar char="●"/>
            </a:pPr>
            <a:r>
              <a:rPr lang="en-US">
                <a:solidFill>
                  <a:schemeClr val="dk1"/>
                </a:solidFill>
                <a:latin typeface="Play"/>
                <a:ea typeface="Play"/>
                <a:cs typeface="Play"/>
                <a:sym typeface="Play"/>
              </a:rPr>
              <a:t>nilfs2: </a:t>
            </a:r>
            <a:r>
              <a:rPr lang="en-US">
                <a:solidFill>
                  <a:srgbClr val="0000FF"/>
                </a:solidFill>
                <a:latin typeface="Play"/>
                <a:ea typeface="Play"/>
                <a:cs typeface="Play"/>
                <a:sym typeface="Play"/>
              </a:rPr>
              <a:t>1.1x</a:t>
            </a:r>
            <a:r>
              <a:rPr lang="en-US">
                <a:solidFill>
                  <a:schemeClr val="dk1"/>
                </a:solidFill>
                <a:latin typeface="Play"/>
                <a:ea typeface="Play"/>
                <a:cs typeface="Play"/>
                <a:sym typeface="Play"/>
              </a:rPr>
              <a:t> - </a:t>
            </a:r>
            <a:r>
              <a:rPr lang="en-US">
                <a:solidFill>
                  <a:srgbClr val="FF0000"/>
                </a:solidFill>
                <a:latin typeface="Play"/>
                <a:ea typeface="Play"/>
                <a:cs typeface="Play"/>
                <a:sym typeface="Play"/>
              </a:rPr>
              <a:t>1.9x</a:t>
            </a:r>
            <a:endParaRPr>
              <a:solidFill>
                <a:srgbClr val="FF0000"/>
              </a:solidFill>
              <a:latin typeface="Play"/>
              <a:ea typeface="Play"/>
              <a:cs typeface="Play"/>
              <a:sym typeface="Play"/>
            </a:endParaRPr>
          </a:p>
          <a:p>
            <a:pPr indent="-317500" lvl="0" marL="457200" rtl="0" algn="l">
              <a:spcBef>
                <a:spcPts val="0"/>
              </a:spcBef>
              <a:spcAft>
                <a:spcPts val="0"/>
              </a:spcAft>
              <a:buClr>
                <a:schemeClr val="dk1"/>
              </a:buClr>
              <a:buSzPts val="1400"/>
              <a:buFont typeface="Play"/>
              <a:buChar char="●"/>
            </a:pPr>
            <a:r>
              <a:rPr lang="en-US">
                <a:solidFill>
                  <a:schemeClr val="dk1"/>
                </a:solidFill>
                <a:latin typeface="Play"/>
                <a:ea typeface="Play"/>
                <a:cs typeface="Play"/>
                <a:sym typeface="Play"/>
              </a:rPr>
              <a:t>f2fs: </a:t>
            </a:r>
            <a:r>
              <a:rPr lang="en-US">
                <a:solidFill>
                  <a:srgbClr val="0000FF"/>
                </a:solidFill>
                <a:latin typeface="Play"/>
                <a:ea typeface="Play"/>
                <a:cs typeface="Play"/>
                <a:sym typeface="Play"/>
              </a:rPr>
              <a:t>1.2x</a:t>
            </a:r>
            <a:r>
              <a:rPr lang="en-US">
                <a:solidFill>
                  <a:schemeClr val="dk1"/>
                </a:solidFill>
                <a:latin typeface="Play"/>
                <a:ea typeface="Play"/>
                <a:cs typeface="Play"/>
                <a:sym typeface="Play"/>
              </a:rPr>
              <a:t> - </a:t>
            </a:r>
            <a:r>
              <a:rPr lang="en-US">
                <a:solidFill>
                  <a:srgbClr val="FF0000"/>
                </a:solidFill>
                <a:latin typeface="Play"/>
                <a:ea typeface="Play"/>
                <a:cs typeface="Play"/>
                <a:sym typeface="Play"/>
              </a:rPr>
              <a:t>1.8x</a:t>
            </a:r>
            <a:endParaRPr>
              <a:solidFill>
                <a:srgbClr val="FF0000"/>
              </a:solidFill>
              <a:latin typeface="Play"/>
              <a:ea typeface="Play"/>
              <a:cs typeface="Play"/>
              <a:sym typeface="Play"/>
            </a:endParaRPr>
          </a:p>
          <a:p>
            <a:pPr indent="-317500" lvl="0" marL="457200" rtl="0" algn="l">
              <a:spcBef>
                <a:spcPts val="0"/>
              </a:spcBef>
              <a:spcAft>
                <a:spcPts val="0"/>
              </a:spcAft>
              <a:buClr>
                <a:schemeClr val="dk1"/>
              </a:buClr>
              <a:buSzPts val="1400"/>
              <a:buFont typeface="Play"/>
              <a:buChar char="●"/>
            </a:pPr>
            <a:r>
              <a:rPr lang="en-US">
                <a:solidFill>
                  <a:schemeClr val="dk1"/>
                </a:solidFill>
                <a:latin typeface="Play"/>
                <a:ea typeface="Play"/>
                <a:cs typeface="Play"/>
                <a:sym typeface="Play"/>
              </a:rPr>
              <a:t>bcachefs: </a:t>
            </a:r>
            <a:r>
              <a:rPr lang="en-US">
                <a:solidFill>
                  <a:srgbClr val="0000FF"/>
                </a:solidFill>
                <a:latin typeface="Play"/>
                <a:ea typeface="Play"/>
                <a:cs typeface="Play"/>
                <a:sym typeface="Play"/>
              </a:rPr>
              <a:t>0.9x</a:t>
            </a:r>
            <a:r>
              <a:rPr lang="en-US">
                <a:solidFill>
                  <a:schemeClr val="dk1"/>
                </a:solidFill>
                <a:latin typeface="Play"/>
                <a:ea typeface="Play"/>
                <a:cs typeface="Play"/>
                <a:sym typeface="Play"/>
              </a:rPr>
              <a:t> - </a:t>
            </a:r>
            <a:r>
              <a:rPr lang="en-US">
                <a:solidFill>
                  <a:srgbClr val="FF0000"/>
                </a:solidFill>
                <a:latin typeface="Play"/>
                <a:ea typeface="Play"/>
                <a:cs typeface="Play"/>
                <a:sym typeface="Play"/>
              </a:rPr>
              <a:t>1.7x</a:t>
            </a:r>
            <a:endParaRPr>
              <a:solidFill>
                <a:srgbClr val="FF0000"/>
              </a:solidFill>
            </a:endParaRPr>
          </a:p>
        </p:txBody>
      </p:sp>
      <p:sp>
        <p:nvSpPr>
          <p:cNvPr id="374" name="Google Shape;374;g2f681199532_0_43"/>
          <p:cNvSpPr txBox="1"/>
          <p:nvPr/>
        </p:nvSpPr>
        <p:spPr>
          <a:xfrm>
            <a:off x="5760000" y="1261950"/>
            <a:ext cx="2719200" cy="169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a:solidFill>
                  <a:srgbClr val="FF0000"/>
                </a:solidFill>
                <a:latin typeface="Play"/>
                <a:ea typeface="Play"/>
                <a:cs typeface="Play"/>
                <a:sym typeface="Play"/>
              </a:rPr>
              <a:t>update</a:t>
            </a:r>
            <a:r>
              <a:rPr lang="en-US">
                <a:solidFill>
                  <a:schemeClr val="dk1"/>
                </a:solidFill>
                <a:latin typeface="Play"/>
                <a:ea typeface="Play"/>
                <a:cs typeface="Play"/>
                <a:sym typeface="Play"/>
              </a:rPr>
              <a:t> operation:</a:t>
            </a:r>
            <a:endParaRPr>
              <a:solidFill>
                <a:schemeClr val="dk1"/>
              </a:solidFill>
              <a:latin typeface="Play"/>
              <a:ea typeface="Play"/>
              <a:cs typeface="Play"/>
              <a:sym typeface="Play"/>
            </a:endParaRPr>
          </a:p>
          <a:p>
            <a:pPr indent="-317500" lvl="0" marL="457200" rtl="0" algn="l">
              <a:spcBef>
                <a:spcPts val="0"/>
              </a:spcBef>
              <a:spcAft>
                <a:spcPts val="0"/>
              </a:spcAft>
              <a:buClr>
                <a:schemeClr val="dk1"/>
              </a:buClr>
              <a:buSzPts val="1400"/>
              <a:buFont typeface="Play"/>
              <a:buChar char="●"/>
            </a:pPr>
            <a:r>
              <a:rPr lang="en-US">
                <a:solidFill>
                  <a:schemeClr val="dk1"/>
                </a:solidFill>
                <a:latin typeface="Play"/>
                <a:ea typeface="Play"/>
                <a:cs typeface="Play"/>
                <a:sym typeface="Play"/>
              </a:rPr>
              <a:t>ext4: </a:t>
            </a:r>
            <a:r>
              <a:rPr lang="en-US">
                <a:solidFill>
                  <a:srgbClr val="0000FF"/>
                </a:solidFill>
                <a:latin typeface="Play"/>
                <a:ea typeface="Play"/>
                <a:cs typeface="Play"/>
                <a:sym typeface="Play"/>
              </a:rPr>
              <a:t>1.5x</a:t>
            </a:r>
            <a:r>
              <a:rPr lang="en-US">
                <a:solidFill>
                  <a:schemeClr val="dk1"/>
                </a:solidFill>
                <a:latin typeface="Play"/>
                <a:ea typeface="Play"/>
                <a:cs typeface="Play"/>
                <a:sym typeface="Play"/>
              </a:rPr>
              <a:t> - </a:t>
            </a:r>
            <a:r>
              <a:rPr lang="en-US">
                <a:solidFill>
                  <a:srgbClr val="FF0000"/>
                </a:solidFill>
                <a:latin typeface="Play"/>
                <a:ea typeface="Play"/>
                <a:cs typeface="Play"/>
                <a:sym typeface="Play"/>
              </a:rPr>
              <a:t>1.8x</a:t>
            </a:r>
            <a:endParaRPr>
              <a:solidFill>
                <a:srgbClr val="FF0000"/>
              </a:solidFill>
              <a:latin typeface="Play"/>
              <a:ea typeface="Play"/>
              <a:cs typeface="Play"/>
              <a:sym typeface="Play"/>
            </a:endParaRPr>
          </a:p>
          <a:p>
            <a:pPr indent="-317500" lvl="0" marL="457200" rtl="0" algn="l">
              <a:spcBef>
                <a:spcPts val="0"/>
              </a:spcBef>
              <a:spcAft>
                <a:spcPts val="0"/>
              </a:spcAft>
              <a:buClr>
                <a:schemeClr val="dk1"/>
              </a:buClr>
              <a:buSzPts val="1400"/>
              <a:buFont typeface="Play"/>
              <a:buChar char="●"/>
            </a:pPr>
            <a:r>
              <a:rPr lang="en-US">
                <a:solidFill>
                  <a:schemeClr val="dk1"/>
                </a:solidFill>
                <a:latin typeface="Play"/>
                <a:ea typeface="Play"/>
                <a:cs typeface="Play"/>
                <a:sym typeface="Play"/>
              </a:rPr>
              <a:t>xfs: </a:t>
            </a:r>
            <a:r>
              <a:rPr lang="en-US">
                <a:solidFill>
                  <a:srgbClr val="0000FF"/>
                </a:solidFill>
                <a:latin typeface="Play"/>
                <a:ea typeface="Play"/>
                <a:cs typeface="Play"/>
                <a:sym typeface="Play"/>
              </a:rPr>
              <a:t>1.5x</a:t>
            </a:r>
            <a:r>
              <a:rPr lang="en-US">
                <a:solidFill>
                  <a:schemeClr val="dk1"/>
                </a:solidFill>
                <a:latin typeface="Play"/>
                <a:ea typeface="Play"/>
                <a:cs typeface="Play"/>
                <a:sym typeface="Play"/>
              </a:rPr>
              <a:t> - </a:t>
            </a:r>
            <a:r>
              <a:rPr lang="en-US">
                <a:solidFill>
                  <a:srgbClr val="FF0000"/>
                </a:solidFill>
                <a:latin typeface="Play"/>
                <a:ea typeface="Play"/>
                <a:cs typeface="Play"/>
                <a:sym typeface="Play"/>
              </a:rPr>
              <a:t>1.8x</a:t>
            </a:r>
            <a:endParaRPr>
              <a:solidFill>
                <a:srgbClr val="FF0000"/>
              </a:solidFill>
              <a:latin typeface="Play"/>
              <a:ea typeface="Play"/>
              <a:cs typeface="Play"/>
              <a:sym typeface="Play"/>
            </a:endParaRPr>
          </a:p>
          <a:p>
            <a:pPr indent="-317500" lvl="0" marL="457200" rtl="0" algn="l">
              <a:spcBef>
                <a:spcPts val="0"/>
              </a:spcBef>
              <a:spcAft>
                <a:spcPts val="0"/>
              </a:spcAft>
              <a:buClr>
                <a:schemeClr val="dk1"/>
              </a:buClr>
              <a:buSzPts val="1400"/>
              <a:buFont typeface="Play"/>
              <a:buChar char="●"/>
            </a:pPr>
            <a:r>
              <a:rPr lang="en-US">
                <a:solidFill>
                  <a:schemeClr val="dk1"/>
                </a:solidFill>
                <a:latin typeface="Play"/>
                <a:ea typeface="Play"/>
                <a:cs typeface="Play"/>
                <a:sym typeface="Play"/>
              </a:rPr>
              <a:t>btrfs: </a:t>
            </a:r>
            <a:r>
              <a:rPr lang="en-US">
                <a:solidFill>
                  <a:srgbClr val="0000FF"/>
                </a:solidFill>
                <a:latin typeface="Play"/>
                <a:ea typeface="Play"/>
                <a:cs typeface="Play"/>
                <a:sym typeface="Play"/>
              </a:rPr>
              <a:t>1.4x</a:t>
            </a:r>
            <a:r>
              <a:rPr lang="en-US">
                <a:solidFill>
                  <a:schemeClr val="dk1"/>
                </a:solidFill>
                <a:latin typeface="Play"/>
                <a:ea typeface="Play"/>
                <a:cs typeface="Play"/>
                <a:sym typeface="Play"/>
              </a:rPr>
              <a:t> - </a:t>
            </a:r>
            <a:r>
              <a:rPr lang="en-US">
                <a:solidFill>
                  <a:srgbClr val="FF0000"/>
                </a:solidFill>
                <a:latin typeface="Play"/>
                <a:ea typeface="Play"/>
                <a:cs typeface="Play"/>
                <a:sym typeface="Play"/>
              </a:rPr>
              <a:t>1.7x</a:t>
            </a:r>
            <a:endParaRPr>
              <a:solidFill>
                <a:srgbClr val="FF0000"/>
              </a:solidFill>
              <a:latin typeface="Play"/>
              <a:ea typeface="Play"/>
              <a:cs typeface="Play"/>
              <a:sym typeface="Play"/>
            </a:endParaRPr>
          </a:p>
          <a:p>
            <a:pPr indent="-317500" lvl="0" marL="457200" rtl="0" algn="l">
              <a:spcBef>
                <a:spcPts val="0"/>
              </a:spcBef>
              <a:spcAft>
                <a:spcPts val="0"/>
              </a:spcAft>
              <a:buClr>
                <a:schemeClr val="dk1"/>
              </a:buClr>
              <a:buSzPts val="1400"/>
              <a:buFont typeface="Play"/>
              <a:buChar char="●"/>
            </a:pPr>
            <a:r>
              <a:rPr lang="en-US">
                <a:solidFill>
                  <a:schemeClr val="dk1"/>
                </a:solidFill>
                <a:latin typeface="Play"/>
                <a:ea typeface="Play"/>
                <a:cs typeface="Play"/>
                <a:sym typeface="Play"/>
              </a:rPr>
              <a:t>nilfs2: </a:t>
            </a:r>
            <a:r>
              <a:rPr lang="en-US">
                <a:solidFill>
                  <a:srgbClr val="0000FF"/>
                </a:solidFill>
                <a:latin typeface="Play"/>
                <a:ea typeface="Play"/>
                <a:cs typeface="Play"/>
                <a:sym typeface="Play"/>
              </a:rPr>
              <a:t>1.5x</a:t>
            </a:r>
            <a:r>
              <a:rPr lang="en-US">
                <a:solidFill>
                  <a:schemeClr val="dk1"/>
                </a:solidFill>
                <a:latin typeface="Play"/>
                <a:ea typeface="Play"/>
                <a:cs typeface="Play"/>
                <a:sym typeface="Play"/>
              </a:rPr>
              <a:t> - </a:t>
            </a:r>
            <a:r>
              <a:rPr lang="en-US">
                <a:solidFill>
                  <a:srgbClr val="FF0000"/>
                </a:solidFill>
                <a:latin typeface="Play"/>
                <a:ea typeface="Play"/>
                <a:cs typeface="Play"/>
                <a:sym typeface="Play"/>
              </a:rPr>
              <a:t>1.8x</a:t>
            </a:r>
            <a:endParaRPr>
              <a:solidFill>
                <a:srgbClr val="FF0000"/>
              </a:solidFill>
              <a:latin typeface="Play"/>
              <a:ea typeface="Play"/>
              <a:cs typeface="Play"/>
              <a:sym typeface="Play"/>
            </a:endParaRPr>
          </a:p>
          <a:p>
            <a:pPr indent="-317500" lvl="0" marL="457200" rtl="0" algn="l">
              <a:spcBef>
                <a:spcPts val="0"/>
              </a:spcBef>
              <a:spcAft>
                <a:spcPts val="0"/>
              </a:spcAft>
              <a:buClr>
                <a:schemeClr val="dk1"/>
              </a:buClr>
              <a:buSzPts val="1400"/>
              <a:buFont typeface="Play"/>
              <a:buChar char="●"/>
            </a:pPr>
            <a:r>
              <a:rPr lang="en-US">
                <a:solidFill>
                  <a:schemeClr val="dk1"/>
                </a:solidFill>
                <a:latin typeface="Play"/>
                <a:ea typeface="Play"/>
                <a:cs typeface="Play"/>
                <a:sym typeface="Play"/>
              </a:rPr>
              <a:t>f2fs: </a:t>
            </a:r>
            <a:r>
              <a:rPr lang="en-US">
                <a:solidFill>
                  <a:srgbClr val="0000FF"/>
                </a:solidFill>
                <a:latin typeface="Play"/>
                <a:ea typeface="Play"/>
                <a:cs typeface="Play"/>
                <a:sym typeface="Play"/>
              </a:rPr>
              <a:t>1.5x</a:t>
            </a:r>
            <a:r>
              <a:rPr lang="en-US">
                <a:solidFill>
                  <a:schemeClr val="dk1"/>
                </a:solidFill>
                <a:latin typeface="Play"/>
                <a:ea typeface="Play"/>
                <a:cs typeface="Play"/>
                <a:sym typeface="Play"/>
              </a:rPr>
              <a:t> - </a:t>
            </a:r>
            <a:r>
              <a:rPr lang="en-US">
                <a:solidFill>
                  <a:srgbClr val="FF0000"/>
                </a:solidFill>
                <a:latin typeface="Play"/>
                <a:ea typeface="Play"/>
                <a:cs typeface="Play"/>
                <a:sym typeface="Play"/>
              </a:rPr>
              <a:t>1.8x</a:t>
            </a:r>
            <a:endParaRPr>
              <a:solidFill>
                <a:srgbClr val="FF0000"/>
              </a:solidFill>
              <a:latin typeface="Play"/>
              <a:ea typeface="Play"/>
              <a:cs typeface="Play"/>
              <a:sym typeface="Play"/>
            </a:endParaRPr>
          </a:p>
          <a:p>
            <a:pPr indent="-317500" lvl="0" marL="457200" rtl="0" algn="l">
              <a:spcBef>
                <a:spcPts val="0"/>
              </a:spcBef>
              <a:spcAft>
                <a:spcPts val="0"/>
              </a:spcAft>
              <a:buClr>
                <a:schemeClr val="dk1"/>
              </a:buClr>
              <a:buSzPts val="1400"/>
              <a:buFont typeface="Play"/>
              <a:buChar char="●"/>
            </a:pPr>
            <a:r>
              <a:rPr lang="en-US">
                <a:solidFill>
                  <a:schemeClr val="dk1"/>
                </a:solidFill>
                <a:latin typeface="Play"/>
                <a:ea typeface="Play"/>
                <a:cs typeface="Play"/>
                <a:sym typeface="Play"/>
              </a:rPr>
              <a:t>bcachefs: </a:t>
            </a:r>
            <a:r>
              <a:rPr lang="en-US">
                <a:solidFill>
                  <a:srgbClr val="0000FF"/>
                </a:solidFill>
                <a:latin typeface="Play"/>
                <a:ea typeface="Play"/>
                <a:cs typeface="Play"/>
                <a:sym typeface="Play"/>
              </a:rPr>
              <a:t>1.5x</a:t>
            </a:r>
            <a:r>
              <a:rPr lang="en-US">
                <a:solidFill>
                  <a:schemeClr val="dk1"/>
                </a:solidFill>
                <a:latin typeface="Play"/>
                <a:ea typeface="Play"/>
                <a:cs typeface="Play"/>
                <a:sym typeface="Play"/>
              </a:rPr>
              <a:t> - </a:t>
            </a:r>
            <a:r>
              <a:rPr lang="en-US">
                <a:solidFill>
                  <a:srgbClr val="FF0000"/>
                </a:solidFill>
                <a:latin typeface="Play"/>
                <a:ea typeface="Play"/>
                <a:cs typeface="Play"/>
                <a:sym typeface="Play"/>
              </a:rPr>
              <a:t>1.7x</a:t>
            </a:r>
            <a:endParaRPr>
              <a:solidFill>
                <a:srgbClr val="FF0000"/>
              </a:solidFill>
            </a:endParaRPr>
          </a:p>
        </p:txBody>
      </p:sp>
      <p:sp>
        <p:nvSpPr>
          <p:cNvPr id="375" name="Google Shape;375;g2f681199532_0_43"/>
          <p:cNvSpPr txBox="1"/>
          <p:nvPr/>
        </p:nvSpPr>
        <p:spPr>
          <a:xfrm>
            <a:off x="8648225" y="1261950"/>
            <a:ext cx="2719200" cy="169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a:solidFill>
                  <a:srgbClr val="38761D"/>
                </a:solidFill>
                <a:latin typeface="Play"/>
                <a:ea typeface="Play"/>
                <a:cs typeface="Play"/>
                <a:sym typeface="Play"/>
              </a:rPr>
              <a:t>delete</a:t>
            </a:r>
            <a:r>
              <a:rPr lang="en-US">
                <a:solidFill>
                  <a:schemeClr val="dk1"/>
                </a:solidFill>
                <a:latin typeface="Play"/>
                <a:ea typeface="Play"/>
                <a:cs typeface="Play"/>
                <a:sym typeface="Play"/>
              </a:rPr>
              <a:t> operation:</a:t>
            </a:r>
            <a:endParaRPr>
              <a:solidFill>
                <a:schemeClr val="dk1"/>
              </a:solidFill>
              <a:latin typeface="Play"/>
              <a:ea typeface="Play"/>
              <a:cs typeface="Play"/>
              <a:sym typeface="Play"/>
            </a:endParaRPr>
          </a:p>
          <a:p>
            <a:pPr indent="-317500" lvl="0" marL="457200" rtl="0" algn="l">
              <a:spcBef>
                <a:spcPts val="0"/>
              </a:spcBef>
              <a:spcAft>
                <a:spcPts val="0"/>
              </a:spcAft>
              <a:buClr>
                <a:schemeClr val="dk1"/>
              </a:buClr>
              <a:buSzPts val="1400"/>
              <a:buFont typeface="Play"/>
              <a:buChar char="●"/>
            </a:pPr>
            <a:r>
              <a:rPr lang="en-US">
                <a:solidFill>
                  <a:schemeClr val="dk1"/>
                </a:solidFill>
                <a:latin typeface="Play"/>
                <a:ea typeface="Play"/>
                <a:cs typeface="Play"/>
                <a:sym typeface="Play"/>
              </a:rPr>
              <a:t>ext4: </a:t>
            </a:r>
            <a:r>
              <a:rPr lang="en-US">
                <a:solidFill>
                  <a:srgbClr val="0000FF"/>
                </a:solidFill>
                <a:latin typeface="Play"/>
                <a:ea typeface="Play"/>
                <a:cs typeface="Play"/>
                <a:sym typeface="Play"/>
              </a:rPr>
              <a:t>1.2x</a:t>
            </a:r>
            <a:r>
              <a:rPr lang="en-US">
                <a:solidFill>
                  <a:schemeClr val="dk1"/>
                </a:solidFill>
                <a:latin typeface="Play"/>
                <a:ea typeface="Play"/>
                <a:cs typeface="Play"/>
                <a:sym typeface="Play"/>
              </a:rPr>
              <a:t> - </a:t>
            </a:r>
            <a:r>
              <a:rPr lang="en-US">
                <a:solidFill>
                  <a:srgbClr val="FF0000"/>
                </a:solidFill>
                <a:latin typeface="Play"/>
                <a:ea typeface="Play"/>
                <a:cs typeface="Play"/>
                <a:sym typeface="Play"/>
              </a:rPr>
              <a:t>2.2</a:t>
            </a:r>
            <a:r>
              <a:rPr lang="en-US">
                <a:solidFill>
                  <a:schemeClr val="dk1"/>
                </a:solidFill>
                <a:latin typeface="Play"/>
                <a:ea typeface="Play"/>
                <a:cs typeface="Play"/>
                <a:sym typeface="Play"/>
              </a:rPr>
              <a:t>x</a:t>
            </a:r>
            <a:endParaRPr>
              <a:solidFill>
                <a:schemeClr val="dk1"/>
              </a:solidFill>
              <a:latin typeface="Play"/>
              <a:ea typeface="Play"/>
              <a:cs typeface="Play"/>
              <a:sym typeface="Play"/>
            </a:endParaRPr>
          </a:p>
          <a:p>
            <a:pPr indent="-317500" lvl="0" marL="457200" rtl="0" algn="l">
              <a:spcBef>
                <a:spcPts val="0"/>
              </a:spcBef>
              <a:spcAft>
                <a:spcPts val="0"/>
              </a:spcAft>
              <a:buClr>
                <a:schemeClr val="dk1"/>
              </a:buClr>
              <a:buSzPts val="1400"/>
              <a:buFont typeface="Play"/>
              <a:buChar char="●"/>
            </a:pPr>
            <a:r>
              <a:rPr lang="en-US">
                <a:solidFill>
                  <a:schemeClr val="dk1"/>
                </a:solidFill>
                <a:latin typeface="Play"/>
                <a:ea typeface="Play"/>
                <a:cs typeface="Play"/>
                <a:sym typeface="Play"/>
              </a:rPr>
              <a:t>xfs: </a:t>
            </a:r>
            <a:r>
              <a:rPr lang="en-US">
                <a:solidFill>
                  <a:srgbClr val="0000FF"/>
                </a:solidFill>
                <a:latin typeface="Play"/>
                <a:ea typeface="Play"/>
                <a:cs typeface="Play"/>
                <a:sym typeface="Play"/>
              </a:rPr>
              <a:t>1.4x</a:t>
            </a:r>
            <a:r>
              <a:rPr lang="en-US">
                <a:solidFill>
                  <a:schemeClr val="dk1"/>
                </a:solidFill>
                <a:latin typeface="Play"/>
                <a:ea typeface="Play"/>
                <a:cs typeface="Play"/>
                <a:sym typeface="Play"/>
              </a:rPr>
              <a:t> - </a:t>
            </a:r>
            <a:r>
              <a:rPr lang="en-US">
                <a:solidFill>
                  <a:srgbClr val="FF0000"/>
                </a:solidFill>
                <a:latin typeface="Play"/>
                <a:ea typeface="Play"/>
                <a:cs typeface="Play"/>
                <a:sym typeface="Play"/>
              </a:rPr>
              <a:t>2.2x</a:t>
            </a:r>
            <a:endParaRPr>
              <a:solidFill>
                <a:srgbClr val="FF0000"/>
              </a:solidFill>
              <a:latin typeface="Play"/>
              <a:ea typeface="Play"/>
              <a:cs typeface="Play"/>
              <a:sym typeface="Play"/>
            </a:endParaRPr>
          </a:p>
          <a:p>
            <a:pPr indent="-317500" lvl="0" marL="457200" rtl="0" algn="l">
              <a:spcBef>
                <a:spcPts val="0"/>
              </a:spcBef>
              <a:spcAft>
                <a:spcPts val="0"/>
              </a:spcAft>
              <a:buClr>
                <a:schemeClr val="dk1"/>
              </a:buClr>
              <a:buSzPts val="1400"/>
              <a:buFont typeface="Play"/>
              <a:buChar char="●"/>
            </a:pPr>
            <a:r>
              <a:rPr lang="en-US">
                <a:solidFill>
                  <a:schemeClr val="dk1"/>
                </a:solidFill>
                <a:latin typeface="Play"/>
                <a:ea typeface="Play"/>
                <a:cs typeface="Play"/>
                <a:sym typeface="Play"/>
              </a:rPr>
              <a:t>btrfs: </a:t>
            </a:r>
            <a:r>
              <a:rPr lang="en-US">
                <a:solidFill>
                  <a:srgbClr val="0000FF"/>
                </a:solidFill>
                <a:latin typeface="Play"/>
                <a:ea typeface="Play"/>
                <a:cs typeface="Play"/>
                <a:sym typeface="Play"/>
              </a:rPr>
              <a:t>1.5x</a:t>
            </a:r>
            <a:r>
              <a:rPr lang="en-US">
                <a:solidFill>
                  <a:schemeClr val="dk1"/>
                </a:solidFill>
                <a:latin typeface="Play"/>
                <a:ea typeface="Play"/>
                <a:cs typeface="Play"/>
                <a:sym typeface="Play"/>
              </a:rPr>
              <a:t> - </a:t>
            </a:r>
            <a:r>
              <a:rPr lang="en-US">
                <a:solidFill>
                  <a:srgbClr val="FF0000"/>
                </a:solidFill>
                <a:latin typeface="Play"/>
                <a:ea typeface="Play"/>
                <a:cs typeface="Play"/>
                <a:sym typeface="Play"/>
              </a:rPr>
              <a:t>2.2x</a:t>
            </a:r>
            <a:endParaRPr>
              <a:solidFill>
                <a:srgbClr val="FF0000"/>
              </a:solidFill>
              <a:latin typeface="Play"/>
              <a:ea typeface="Play"/>
              <a:cs typeface="Play"/>
              <a:sym typeface="Play"/>
            </a:endParaRPr>
          </a:p>
          <a:p>
            <a:pPr indent="-317500" lvl="0" marL="457200" rtl="0" algn="l">
              <a:spcBef>
                <a:spcPts val="0"/>
              </a:spcBef>
              <a:spcAft>
                <a:spcPts val="0"/>
              </a:spcAft>
              <a:buClr>
                <a:schemeClr val="dk1"/>
              </a:buClr>
              <a:buSzPts val="1400"/>
              <a:buFont typeface="Play"/>
              <a:buChar char="●"/>
            </a:pPr>
            <a:r>
              <a:rPr lang="en-US">
                <a:solidFill>
                  <a:schemeClr val="dk1"/>
                </a:solidFill>
                <a:latin typeface="Play"/>
                <a:ea typeface="Play"/>
                <a:cs typeface="Play"/>
                <a:sym typeface="Play"/>
              </a:rPr>
              <a:t>nilfs2: </a:t>
            </a:r>
            <a:r>
              <a:rPr lang="en-US">
                <a:solidFill>
                  <a:srgbClr val="0000FF"/>
                </a:solidFill>
                <a:latin typeface="Play"/>
                <a:ea typeface="Play"/>
                <a:cs typeface="Play"/>
                <a:sym typeface="Play"/>
              </a:rPr>
              <a:t>1.5x</a:t>
            </a:r>
            <a:r>
              <a:rPr lang="en-US">
                <a:solidFill>
                  <a:schemeClr val="dk1"/>
                </a:solidFill>
                <a:latin typeface="Play"/>
                <a:ea typeface="Play"/>
                <a:cs typeface="Play"/>
                <a:sym typeface="Play"/>
              </a:rPr>
              <a:t> - </a:t>
            </a:r>
            <a:r>
              <a:rPr lang="en-US">
                <a:solidFill>
                  <a:srgbClr val="FF0000"/>
                </a:solidFill>
                <a:latin typeface="Play"/>
                <a:ea typeface="Play"/>
                <a:cs typeface="Play"/>
                <a:sym typeface="Play"/>
              </a:rPr>
              <a:t>2.8x</a:t>
            </a:r>
            <a:endParaRPr>
              <a:solidFill>
                <a:srgbClr val="FF0000"/>
              </a:solidFill>
              <a:latin typeface="Play"/>
              <a:ea typeface="Play"/>
              <a:cs typeface="Play"/>
              <a:sym typeface="Play"/>
            </a:endParaRPr>
          </a:p>
          <a:p>
            <a:pPr indent="-317500" lvl="0" marL="457200" rtl="0" algn="l">
              <a:spcBef>
                <a:spcPts val="0"/>
              </a:spcBef>
              <a:spcAft>
                <a:spcPts val="0"/>
              </a:spcAft>
              <a:buClr>
                <a:schemeClr val="dk1"/>
              </a:buClr>
              <a:buSzPts val="1400"/>
              <a:buFont typeface="Play"/>
              <a:buChar char="●"/>
            </a:pPr>
            <a:r>
              <a:rPr lang="en-US">
                <a:solidFill>
                  <a:schemeClr val="dk1"/>
                </a:solidFill>
                <a:latin typeface="Play"/>
                <a:ea typeface="Play"/>
                <a:cs typeface="Play"/>
                <a:sym typeface="Play"/>
              </a:rPr>
              <a:t>f2fs: </a:t>
            </a:r>
            <a:r>
              <a:rPr lang="en-US">
                <a:solidFill>
                  <a:srgbClr val="0000FF"/>
                </a:solidFill>
                <a:latin typeface="Play"/>
                <a:ea typeface="Play"/>
                <a:cs typeface="Play"/>
                <a:sym typeface="Play"/>
              </a:rPr>
              <a:t>1.7x</a:t>
            </a:r>
            <a:r>
              <a:rPr lang="en-US">
                <a:solidFill>
                  <a:schemeClr val="dk1"/>
                </a:solidFill>
                <a:latin typeface="Play"/>
                <a:ea typeface="Play"/>
                <a:cs typeface="Play"/>
                <a:sym typeface="Play"/>
              </a:rPr>
              <a:t> - </a:t>
            </a:r>
            <a:r>
              <a:rPr lang="en-US">
                <a:solidFill>
                  <a:srgbClr val="FF0000"/>
                </a:solidFill>
                <a:latin typeface="Play"/>
                <a:ea typeface="Play"/>
                <a:cs typeface="Play"/>
                <a:sym typeface="Play"/>
              </a:rPr>
              <a:t>2.6x</a:t>
            </a:r>
            <a:endParaRPr>
              <a:solidFill>
                <a:srgbClr val="FF0000"/>
              </a:solidFill>
              <a:latin typeface="Play"/>
              <a:ea typeface="Play"/>
              <a:cs typeface="Play"/>
              <a:sym typeface="Play"/>
            </a:endParaRPr>
          </a:p>
          <a:p>
            <a:pPr indent="-317500" lvl="0" marL="457200" rtl="0" algn="l">
              <a:spcBef>
                <a:spcPts val="0"/>
              </a:spcBef>
              <a:spcAft>
                <a:spcPts val="0"/>
              </a:spcAft>
              <a:buClr>
                <a:schemeClr val="dk1"/>
              </a:buClr>
              <a:buSzPts val="1400"/>
              <a:buFont typeface="Play"/>
              <a:buChar char="●"/>
            </a:pPr>
            <a:r>
              <a:rPr lang="en-US">
                <a:solidFill>
                  <a:schemeClr val="dk1"/>
                </a:solidFill>
                <a:latin typeface="Play"/>
                <a:ea typeface="Play"/>
                <a:cs typeface="Play"/>
                <a:sym typeface="Play"/>
              </a:rPr>
              <a:t>bcachefs: </a:t>
            </a:r>
            <a:r>
              <a:rPr lang="en-US">
                <a:solidFill>
                  <a:srgbClr val="0000FF"/>
                </a:solidFill>
                <a:latin typeface="Play"/>
                <a:ea typeface="Play"/>
                <a:cs typeface="Play"/>
                <a:sym typeface="Play"/>
              </a:rPr>
              <a:t>1.5x</a:t>
            </a:r>
            <a:r>
              <a:rPr lang="en-US">
                <a:solidFill>
                  <a:schemeClr val="dk1"/>
                </a:solidFill>
                <a:latin typeface="Play"/>
                <a:ea typeface="Play"/>
                <a:cs typeface="Play"/>
                <a:sym typeface="Play"/>
              </a:rPr>
              <a:t> - </a:t>
            </a:r>
            <a:r>
              <a:rPr lang="en-US">
                <a:solidFill>
                  <a:srgbClr val="FF0000"/>
                </a:solidFill>
                <a:latin typeface="Play"/>
                <a:ea typeface="Play"/>
                <a:cs typeface="Play"/>
                <a:sym typeface="Play"/>
              </a:rPr>
              <a:t>2.2x</a:t>
            </a:r>
            <a:endParaRPr>
              <a:solidFill>
                <a:srgbClr val="FF0000"/>
              </a:solidFill>
            </a:endParaRPr>
          </a:p>
        </p:txBody>
      </p:sp>
      <p:sp>
        <p:nvSpPr>
          <p:cNvPr id="376" name="Google Shape;376;g2f681199532_0_43"/>
          <p:cNvSpPr txBox="1"/>
          <p:nvPr/>
        </p:nvSpPr>
        <p:spPr>
          <a:xfrm>
            <a:off x="496800" y="3212800"/>
            <a:ext cx="10363800" cy="1262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Play"/>
              <a:buChar char="●"/>
            </a:pPr>
            <a:r>
              <a:rPr lang="en-US">
                <a:solidFill>
                  <a:schemeClr val="dk1"/>
                </a:solidFill>
                <a:latin typeface="Play"/>
                <a:ea typeface="Play"/>
                <a:cs typeface="Play"/>
                <a:sym typeface="Play"/>
              </a:rPr>
              <a:t>The bigger erase block size is the better.</a:t>
            </a:r>
            <a:endParaRPr>
              <a:solidFill>
                <a:schemeClr val="dk1"/>
              </a:solidFill>
              <a:latin typeface="Play"/>
              <a:ea typeface="Play"/>
              <a:cs typeface="Play"/>
              <a:sym typeface="Play"/>
            </a:endParaRPr>
          </a:p>
          <a:p>
            <a:pPr indent="-317500" lvl="0" marL="457200" rtl="0" algn="l">
              <a:spcBef>
                <a:spcPts val="0"/>
              </a:spcBef>
              <a:spcAft>
                <a:spcPts val="0"/>
              </a:spcAft>
              <a:buClr>
                <a:schemeClr val="dk1"/>
              </a:buClr>
              <a:buSzPts val="1400"/>
              <a:buFont typeface="Play"/>
              <a:buChar char="●"/>
            </a:pPr>
            <a:r>
              <a:rPr lang="en-US">
                <a:solidFill>
                  <a:schemeClr val="dk1"/>
                </a:solidFill>
                <a:latin typeface="Play"/>
                <a:ea typeface="Play"/>
                <a:cs typeface="Play"/>
                <a:sym typeface="Play"/>
              </a:rPr>
              <a:t>Small erase </a:t>
            </a:r>
            <a:r>
              <a:rPr lang="en-US">
                <a:solidFill>
                  <a:schemeClr val="dk1"/>
                </a:solidFill>
                <a:latin typeface="Play"/>
                <a:ea typeface="Play"/>
                <a:cs typeface="Play"/>
                <a:sym typeface="Play"/>
              </a:rPr>
              <a:t>block</a:t>
            </a:r>
            <a:r>
              <a:rPr lang="en-US">
                <a:solidFill>
                  <a:schemeClr val="dk1"/>
                </a:solidFill>
                <a:latin typeface="Play"/>
                <a:ea typeface="Play"/>
                <a:cs typeface="Play"/>
                <a:sym typeface="Play"/>
              </a:rPr>
              <a:t> size (for example, 128KB, 256KB) could be the reason of bigger amount of metadata in the logs.</a:t>
            </a:r>
            <a:endParaRPr>
              <a:solidFill>
                <a:schemeClr val="dk1"/>
              </a:solidFill>
              <a:latin typeface="Play"/>
              <a:ea typeface="Play"/>
              <a:cs typeface="Play"/>
              <a:sym typeface="Play"/>
            </a:endParaRPr>
          </a:p>
          <a:p>
            <a:pPr indent="-317500" lvl="0" marL="457200" rtl="0" algn="l">
              <a:spcBef>
                <a:spcPts val="0"/>
              </a:spcBef>
              <a:spcAft>
                <a:spcPts val="0"/>
              </a:spcAft>
              <a:buClr>
                <a:schemeClr val="dk1"/>
              </a:buClr>
              <a:buSzPts val="1400"/>
              <a:buFont typeface="Play"/>
              <a:buChar char="●"/>
            </a:pPr>
            <a:r>
              <a:rPr lang="en-US">
                <a:solidFill>
                  <a:schemeClr val="dk1"/>
                </a:solidFill>
                <a:latin typeface="Play"/>
                <a:ea typeface="Play"/>
                <a:cs typeface="Play"/>
                <a:sym typeface="Play"/>
              </a:rPr>
              <a:t>SSDFS can be more </a:t>
            </a:r>
            <a:r>
              <a:rPr lang="en-US">
                <a:solidFill>
                  <a:schemeClr val="dk1"/>
                </a:solidFill>
                <a:latin typeface="Play"/>
                <a:ea typeface="Play"/>
                <a:cs typeface="Play"/>
                <a:sym typeface="Play"/>
              </a:rPr>
              <a:t>efficient</a:t>
            </a:r>
            <a:r>
              <a:rPr lang="en-US">
                <a:solidFill>
                  <a:schemeClr val="dk1"/>
                </a:solidFill>
                <a:latin typeface="Play"/>
                <a:ea typeface="Play"/>
                <a:cs typeface="Play"/>
                <a:sym typeface="Play"/>
              </a:rPr>
              <a:t> with small files.</a:t>
            </a:r>
            <a:endParaRPr>
              <a:solidFill>
                <a:schemeClr val="dk1"/>
              </a:solidFill>
              <a:latin typeface="Play"/>
              <a:ea typeface="Play"/>
              <a:cs typeface="Play"/>
              <a:sym typeface="Play"/>
            </a:endParaRPr>
          </a:p>
          <a:p>
            <a:pPr indent="-317500" lvl="0" marL="457200" rtl="0" algn="l">
              <a:spcBef>
                <a:spcPts val="0"/>
              </a:spcBef>
              <a:spcAft>
                <a:spcPts val="0"/>
              </a:spcAft>
              <a:buClr>
                <a:schemeClr val="dk1"/>
              </a:buClr>
              <a:buSzPts val="1400"/>
              <a:buFont typeface="Play"/>
              <a:buChar char="●"/>
            </a:pPr>
            <a:r>
              <a:rPr lang="en-US">
                <a:solidFill>
                  <a:schemeClr val="dk1"/>
                </a:solidFill>
                <a:latin typeface="Play"/>
                <a:ea typeface="Play"/>
                <a:cs typeface="Play"/>
                <a:sym typeface="Play"/>
              </a:rPr>
              <a:t>Read</a:t>
            </a:r>
            <a:r>
              <a:rPr lang="en-US">
                <a:solidFill>
                  <a:schemeClr val="dk1"/>
                </a:solidFill>
                <a:latin typeface="Play"/>
                <a:ea typeface="Play"/>
                <a:cs typeface="Play"/>
                <a:sym typeface="Play"/>
              </a:rPr>
              <a:t> operation with big files looks like not very </a:t>
            </a:r>
            <a:r>
              <a:rPr lang="en-US">
                <a:solidFill>
                  <a:schemeClr val="dk1"/>
                </a:solidFill>
                <a:latin typeface="Play"/>
                <a:ea typeface="Play"/>
                <a:cs typeface="Play"/>
                <a:sym typeface="Play"/>
              </a:rPr>
              <a:t>efficient</a:t>
            </a:r>
            <a:r>
              <a:rPr lang="en-US">
                <a:solidFill>
                  <a:schemeClr val="dk1"/>
                </a:solidFill>
                <a:latin typeface="Play"/>
                <a:ea typeface="Play"/>
                <a:cs typeface="Play"/>
                <a:sym typeface="Play"/>
              </a:rPr>
              <a:t> for the </a:t>
            </a:r>
            <a:r>
              <a:rPr lang="en-US">
                <a:solidFill>
                  <a:schemeClr val="dk1"/>
                </a:solidFill>
                <a:latin typeface="Play"/>
                <a:ea typeface="Play"/>
                <a:cs typeface="Play"/>
                <a:sym typeface="Play"/>
              </a:rPr>
              <a:t>case of SSDFS file system.</a:t>
            </a:r>
            <a:endParaRPr>
              <a:solidFill>
                <a:schemeClr val="dk1"/>
              </a:solidFill>
              <a:latin typeface="Play"/>
              <a:ea typeface="Play"/>
              <a:cs typeface="Play"/>
              <a:sym typeface="Play"/>
            </a:endParaRPr>
          </a:p>
          <a:p>
            <a:pPr indent="-317500" lvl="0" marL="457200" rtl="0" algn="l">
              <a:spcBef>
                <a:spcPts val="0"/>
              </a:spcBef>
              <a:spcAft>
                <a:spcPts val="0"/>
              </a:spcAft>
              <a:buClr>
                <a:schemeClr val="dk1"/>
              </a:buClr>
              <a:buSzPts val="1400"/>
              <a:buFont typeface="Play"/>
              <a:buChar char="●"/>
            </a:pPr>
            <a:r>
              <a:rPr lang="en-US">
                <a:solidFill>
                  <a:schemeClr val="dk1"/>
                </a:solidFill>
                <a:latin typeface="Play"/>
                <a:ea typeface="Play"/>
                <a:cs typeface="Play"/>
                <a:sym typeface="Play"/>
              </a:rPr>
              <a:t>Create, update, and delete operations look pretty efficient for the most cases.</a:t>
            </a:r>
            <a:endParaRPr>
              <a:solidFill>
                <a:schemeClr val="dk1"/>
              </a:solidFill>
              <a:latin typeface="Play"/>
              <a:ea typeface="Play"/>
              <a:cs typeface="Play"/>
              <a:sym typeface="Play"/>
            </a:endParaRPr>
          </a:p>
        </p:txBody>
      </p:sp>
      <p:sp>
        <p:nvSpPr>
          <p:cNvPr id="377" name="Google Shape;377;g2f681199532_0_43"/>
          <p:cNvSpPr txBox="1"/>
          <p:nvPr/>
        </p:nvSpPr>
        <p:spPr>
          <a:xfrm>
            <a:off x="8034169" y="6332538"/>
            <a:ext cx="35055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1" lang="en-US" sz="900">
                <a:solidFill>
                  <a:srgbClr val="FF0000"/>
                </a:solidFill>
                <a:latin typeface="Play"/>
                <a:ea typeface="Play"/>
                <a:cs typeface="Play"/>
                <a:sym typeface="Play"/>
              </a:rPr>
              <a:t>SSDFS.ORG</a:t>
            </a:r>
            <a:endParaRPr b="1" sz="900">
              <a:solidFill>
                <a:srgbClr val="000000"/>
              </a:solidFill>
              <a:latin typeface="Play"/>
              <a:ea typeface="Play"/>
              <a:cs typeface="Play"/>
              <a:sym typeface="Play"/>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g2ef2c5e708c_0_66"/>
          <p:cNvSpPr/>
          <p:nvPr/>
        </p:nvSpPr>
        <p:spPr>
          <a:xfrm>
            <a:off x="804850" y="3898425"/>
            <a:ext cx="10343700" cy="1222200"/>
          </a:xfrm>
          <a:prstGeom prst="rect">
            <a:avLst/>
          </a:prstGeom>
          <a:noFill/>
          <a:ln cap="flat" cmpd="sng" w="19050">
            <a:solidFill>
              <a:srgbClr val="FF0000"/>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
              <a:ea typeface="Play"/>
              <a:cs typeface="Play"/>
              <a:sym typeface="Play"/>
            </a:endParaRPr>
          </a:p>
        </p:txBody>
      </p:sp>
      <p:sp>
        <p:nvSpPr>
          <p:cNvPr id="383" name="Google Shape;383;g2ef2c5e708c_0_66"/>
          <p:cNvSpPr txBox="1"/>
          <p:nvPr>
            <p:ph idx="12" type="sldNum"/>
          </p:nvPr>
        </p:nvSpPr>
        <p:spPr>
          <a:xfrm>
            <a:off x="11444747" y="6332538"/>
            <a:ext cx="539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384" name="Google Shape;384;g2ef2c5e708c_0_66"/>
          <p:cNvSpPr txBox="1"/>
          <p:nvPr/>
        </p:nvSpPr>
        <p:spPr>
          <a:xfrm>
            <a:off x="367525" y="197225"/>
            <a:ext cx="108681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lang="en-US" sz="2400">
                <a:solidFill>
                  <a:schemeClr val="dk1"/>
                </a:solidFill>
              </a:rPr>
              <a:t>Current status, issues, and plans</a:t>
            </a:r>
            <a:endParaRPr b="1" i="0" sz="2400" u="none" cap="none" strike="noStrike">
              <a:solidFill>
                <a:schemeClr val="dk1"/>
              </a:solidFill>
              <a:latin typeface="Arial"/>
              <a:ea typeface="Arial"/>
              <a:cs typeface="Arial"/>
              <a:sym typeface="Arial"/>
            </a:endParaRPr>
          </a:p>
        </p:txBody>
      </p:sp>
      <p:sp>
        <p:nvSpPr>
          <p:cNvPr id="385" name="Google Shape;385;g2ef2c5e708c_0_66"/>
          <p:cNvSpPr txBox="1"/>
          <p:nvPr/>
        </p:nvSpPr>
        <p:spPr>
          <a:xfrm>
            <a:off x="472050" y="945125"/>
            <a:ext cx="3621000" cy="2462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a:solidFill>
                  <a:srgbClr val="38761D"/>
                </a:solidFill>
              </a:rPr>
              <a:t>Stable features</a:t>
            </a:r>
            <a:r>
              <a:rPr lang="en-US"/>
              <a:t>:</a:t>
            </a:r>
            <a:endParaRPr/>
          </a:p>
          <a:p>
            <a:pPr indent="-171450" lvl="0" marL="171450" marR="0" rtl="0" algn="l">
              <a:spcBef>
                <a:spcPts val="0"/>
              </a:spcBef>
              <a:spcAft>
                <a:spcPts val="0"/>
              </a:spcAft>
              <a:buClr>
                <a:srgbClr val="000000"/>
              </a:buClr>
              <a:buSzPts val="1400"/>
              <a:buFont typeface="Arial"/>
              <a:buChar char="•"/>
            </a:pPr>
            <a:r>
              <a:rPr lang="en-US" sz="1400">
                <a:solidFill>
                  <a:srgbClr val="000000"/>
                </a:solidFill>
                <a:latin typeface="Arial"/>
                <a:ea typeface="Arial"/>
                <a:cs typeface="Arial"/>
                <a:sym typeface="Arial"/>
              </a:rPr>
              <a:t>Mount logic – </a:t>
            </a:r>
            <a:r>
              <a:rPr b="1" lang="en-US" sz="1400">
                <a:solidFill>
                  <a:srgbClr val="00B050"/>
                </a:solidFill>
                <a:latin typeface="Arial"/>
                <a:ea typeface="Arial"/>
                <a:cs typeface="Arial"/>
                <a:sym typeface="Arial"/>
              </a:rPr>
              <a:t>stable</a:t>
            </a:r>
            <a:endParaRPr/>
          </a:p>
          <a:p>
            <a:pPr indent="-171450" lvl="0" marL="171450" marR="0" rtl="0" algn="l">
              <a:spcBef>
                <a:spcPts val="0"/>
              </a:spcBef>
              <a:spcAft>
                <a:spcPts val="0"/>
              </a:spcAft>
              <a:buClr>
                <a:srgbClr val="000000"/>
              </a:buClr>
              <a:buSzPts val="1400"/>
              <a:buFont typeface="Arial"/>
              <a:buChar char="•"/>
            </a:pPr>
            <a:r>
              <a:rPr lang="en-US" sz="1400">
                <a:solidFill>
                  <a:srgbClr val="000000"/>
                </a:solidFill>
                <a:latin typeface="Arial"/>
                <a:ea typeface="Arial"/>
                <a:cs typeface="Arial"/>
                <a:sym typeface="Arial"/>
              </a:rPr>
              <a:t>Mapping table – </a:t>
            </a:r>
            <a:r>
              <a:rPr b="1" lang="en-US" sz="1400">
                <a:solidFill>
                  <a:srgbClr val="00B050"/>
                </a:solidFill>
                <a:latin typeface="Arial"/>
                <a:ea typeface="Arial"/>
                <a:cs typeface="Arial"/>
                <a:sym typeface="Arial"/>
              </a:rPr>
              <a:t>stable</a:t>
            </a:r>
            <a:endParaRPr/>
          </a:p>
          <a:p>
            <a:pPr indent="-171450" lvl="0" marL="171450" marR="0" rtl="0" algn="l">
              <a:spcBef>
                <a:spcPts val="0"/>
              </a:spcBef>
              <a:spcAft>
                <a:spcPts val="0"/>
              </a:spcAft>
              <a:buClr>
                <a:srgbClr val="000000"/>
              </a:buClr>
              <a:buSzPts val="1400"/>
              <a:buFont typeface="Arial"/>
              <a:buChar char="•"/>
            </a:pPr>
            <a:r>
              <a:rPr lang="en-US" sz="1400">
                <a:solidFill>
                  <a:srgbClr val="000000"/>
                </a:solidFill>
                <a:latin typeface="Arial"/>
                <a:ea typeface="Arial"/>
                <a:cs typeface="Arial"/>
                <a:sym typeface="Arial"/>
              </a:rPr>
              <a:t>Segment bitmap – </a:t>
            </a:r>
            <a:r>
              <a:rPr b="1" lang="en-US" sz="1400">
                <a:solidFill>
                  <a:srgbClr val="00B050"/>
                </a:solidFill>
                <a:latin typeface="Arial"/>
                <a:ea typeface="Arial"/>
                <a:cs typeface="Arial"/>
                <a:sym typeface="Arial"/>
              </a:rPr>
              <a:t>stable</a:t>
            </a:r>
            <a:endParaRPr/>
          </a:p>
          <a:p>
            <a:pPr indent="-171450" lvl="0" marL="171450" marR="0" rtl="0" algn="l">
              <a:spcBef>
                <a:spcPts val="0"/>
              </a:spcBef>
              <a:spcAft>
                <a:spcPts val="0"/>
              </a:spcAft>
              <a:buClr>
                <a:srgbClr val="000000"/>
              </a:buClr>
              <a:buSzPts val="1400"/>
              <a:buFont typeface="Arial"/>
              <a:buChar char="•"/>
            </a:pPr>
            <a:r>
              <a:rPr lang="en-US" sz="1400">
                <a:solidFill>
                  <a:srgbClr val="000000"/>
                </a:solidFill>
                <a:latin typeface="Arial"/>
                <a:ea typeface="Arial"/>
                <a:cs typeface="Arial"/>
                <a:sym typeface="Arial"/>
              </a:rPr>
              <a:t>Migration scheme – </a:t>
            </a:r>
            <a:r>
              <a:rPr b="1" lang="en-US" sz="1400">
                <a:solidFill>
                  <a:srgbClr val="00B050"/>
                </a:solidFill>
                <a:latin typeface="Arial"/>
                <a:ea typeface="Arial"/>
                <a:cs typeface="Arial"/>
                <a:sym typeface="Arial"/>
              </a:rPr>
              <a:t>stable</a:t>
            </a:r>
            <a:endParaRPr/>
          </a:p>
          <a:p>
            <a:pPr indent="-171450" lvl="0" marL="171450" marR="0" rtl="0" algn="l">
              <a:spcBef>
                <a:spcPts val="0"/>
              </a:spcBef>
              <a:spcAft>
                <a:spcPts val="0"/>
              </a:spcAft>
              <a:buClr>
                <a:srgbClr val="000000"/>
              </a:buClr>
              <a:buSzPts val="1400"/>
              <a:buFont typeface="Arial"/>
              <a:buChar char="•"/>
            </a:pPr>
            <a:r>
              <a:rPr lang="en-US" sz="1400">
                <a:solidFill>
                  <a:srgbClr val="000000"/>
                </a:solidFill>
                <a:latin typeface="Arial"/>
                <a:ea typeface="Arial"/>
                <a:cs typeface="Arial"/>
                <a:sym typeface="Arial"/>
              </a:rPr>
              <a:t>Inodes tree – </a:t>
            </a:r>
            <a:r>
              <a:rPr b="1" lang="en-US" sz="1400">
                <a:solidFill>
                  <a:srgbClr val="00B050"/>
                </a:solidFill>
                <a:latin typeface="Arial"/>
                <a:ea typeface="Arial"/>
                <a:cs typeface="Arial"/>
                <a:sym typeface="Arial"/>
              </a:rPr>
              <a:t>stable</a:t>
            </a:r>
            <a:endParaRPr/>
          </a:p>
          <a:p>
            <a:pPr indent="-171450" lvl="0" marL="171450" marR="0" rtl="0" algn="l">
              <a:spcBef>
                <a:spcPts val="0"/>
              </a:spcBef>
              <a:spcAft>
                <a:spcPts val="0"/>
              </a:spcAft>
              <a:buClr>
                <a:srgbClr val="000000"/>
              </a:buClr>
              <a:buSzPts val="1400"/>
              <a:buFont typeface="Arial"/>
              <a:buChar char="•"/>
            </a:pPr>
            <a:r>
              <a:rPr lang="en-US" sz="1400">
                <a:solidFill>
                  <a:srgbClr val="000000"/>
                </a:solidFill>
                <a:latin typeface="Arial"/>
                <a:ea typeface="Arial"/>
                <a:cs typeface="Arial"/>
                <a:sym typeface="Arial"/>
              </a:rPr>
              <a:t>Dentries tree – </a:t>
            </a:r>
            <a:r>
              <a:rPr b="1" lang="en-US" sz="1400">
                <a:solidFill>
                  <a:srgbClr val="00B050"/>
                </a:solidFill>
                <a:latin typeface="Arial"/>
                <a:ea typeface="Arial"/>
                <a:cs typeface="Arial"/>
                <a:sym typeface="Arial"/>
              </a:rPr>
              <a:t>stable</a:t>
            </a:r>
            <a:endParaRPr b="1">
              <a:solidFill>
                <a:srgbClr val="00B050"/>
              </a:solidFill>
            </a:endParaRPr>
          </a:p>
          <a:p>
            <a:pPr indent="-171450" lvl="0" marL="171450" marR="0" rtl="0" algn="l">
              <a:spcBef>
                <a:spcPts val="0"/>
              </a:spcBef>
              <a:spcAft>
                <a:spcPts val="0"/>
              </a:spcAft>
              <a:buClr>
                <a:srgbClr val="000000"/>
              </a:buClr>
              <a:buSzPts val="1400"/>
              <a:buFont typeface="Arial"/>
              <a:buChar char="•"/>
            </a:pPr>
            <a:r>
              <a:rPr lang="en-US" sz="1400">
                <a:solidFill>
                  <a:srgbClr val="000000"/>
                </a:solidFill>
                <a:latin typeface="Arial"/>
                <a:ea typeface="Arial"/>
                <a:cs typeface="Arial"/>
                <a:sym typeface="Arial"/>
              </a:rPr>
              <a:t>Extents tree – </a:t>
            </a:r>
            <a:r>
              <a:rPr b="1" lang="en-US">
                <a:solidFill>
                  <a:srgbClr val="00B050"/>
                </a:solidFill>
              </a:rPr>
              <a:t>stable</a:t>
            </a:r>
            <a:endParaRPr b="1">
              <a:solidFill>
                <a:srgbClr val="00B050"/>
              </a:solidFill>
            </a:endParaRPr>
          </a:p>
          <a:p>
            <a:pPr indent="-171450" lvl="0" marL="171450" marR="0" rtl="0" algn="l">
              <a:spcBef>
                <a:spcPts val="0"/>
              </a:spcBef>
              <a:spcAft>
                <a:spcPts val="0"/>
              </a:spcAft>
              <a:buClr>
                <a:srgbClr val="000000"/>
              </a:buClr>
              <a:buSzPts val="1400"/>
              <a:buFont typeface="Arial"/>
              <a:buChar char="•"/>
            </a:pPr>
            <a:r>
              <a:rPr lang="en-US">
                <a:solidFill>
                  <a:schemeClr val="dk1"/>
                </a:solidFill>
              </a:rPr>
              <a:t>Folio support – </a:t>
            </a:r>
            <a:r>
              <a:rPr b="1" lang="en-US">
                <a:solidFill>
                  <a:srgbClr val="00B050"/>
                </a:solidFill>
              </a:rPr>
              <a:t>stable</a:t>
            </a:r>
            <a:endParaRPr b="1">
              <a:solidFill>
                <a:srgbClr val="00B050"/>
              </a:solidFill>
            </a:endParaRPr>
          </a:p>
          <a:p>
            <a:pPr indent="-171450" lvl="0" marL="171450" marR="0" rtl="0" algn="l">
              <a:spcBef>
                <a:spcPts val="0"/>
              </a:spcBef>
              <a:spcAft>
                <a:spcPts val="0"/>
              </a:spcAft>
              <a:buClr>
                <a:srgbClr val="000000"/>
              </a:buClr>
              <a:buSzPts val="1400"/>
              <a:buFont typeface="Arial"/>
              <a:buChar char="•"/>
            </a:pPr>
            <a:r>
              <a:rPr lang="en-US">
                <a:solidFill>
                  <a:schemeClr val="dk1"/>
                </a:solidFill>
              </a:rPr>
              <a:t>8K/16K/32K logical block – </a:t>
            </a:r>
            <a:r>
              <a:rPr b="1" lang="en-US">
                <a:solidFill>
                  <a:srgbClr val="00B050"/>
                </a:solidFill>
              </a:rPr>
              <a:t>stable</a:t>
            </a:r>
            <a:endParaRPr b="1">
              <a:solidFill>
                <a:srgbClr val="00B050"/>
              </a:solidFill>
            </a:endParaRPr>
          </a:p>
          <a:p>
            <a:pPr indent="-171450" lvl="0" marL="171450" marR="0" rtl="0" algn="l">
              <a:spcBef>
                <a:spcPts val="0"/>
              </a:spcBef>
              <a:spcAft>
                <a:spcPts val="0"/>
              </a:spcAft>
              <a:buClr>
                <a:srgbClr val="000000"/>
              </a:buClr>
              <a:buSzPts val="1400"/>
              <a:buFont typeface="Arial"/>
              <a:buChar char="•"/>
            </a:pPr>
            <a:r>
              <a:rPr lang="en-US">
                <a:solidFill>
                  <a:schemeClr val="dk1"/>
                </a:solidFill>
              </a:rPr>
              <a:t>Erase block based deduplication - </a:t>
            </a:r>
            <a:r>
              <a:rPr b="1" lang="en-US">
                <a:solidFill>
                  <a:srgbClr val="00B050"/>
                </a:solidFill>
              </a:rPr>
              <a:t>stable</a:t>
            </a:r>
            <a:endParaRPr b="1">
              <a:solidFill>
                <a:srgbClr val="00B050"/>
              </a:solidFill>
            </a:endParaRPr>
          </a:p>
        </p:txBody>
      </p:sp>
      <p:sp>
        <p:nvSpPr>
          <p:cNvPr id="386" name="Google Shape;386;g2ef2c5e708c_0_66"/>
          <p:cNvSpPr txBox="1"/>
          <p:nvPr/>
        </p:nvSpPr>
        <p:spPr>
          <a:xfrm>
            <a:off x="652370" y="5604327"/>
            <a:ext cx="6408300" cy="8313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Clr>
                <a:srgbClr val="000000"/>
              </a:buClr>
              <a:buSzPts val="1400"/>
              <a:buFont typeface="Arial"/>
              <a:buNone/>
            </a:pPr>
            <a:r>
              <a:rPr lang="en-US" sz="1400">
                <a:solidFill>
                  <a:srgbClr val="000000"/>
                </a:solidFill>
                <a:latin typeface="Arial"/>
                <a:ea typeface="Arial"/>
                <a:cs typeface="Arial"/>
                <a:sym typeface="Arial"/>
              </a:rPr>
              <a:t>SSDFS tools: https://github.com/dubeyko/ssdfs-tools.git</a:t>
            </a:r>
            <a:endParaRPr sz="1400">
              <a:solidFill>
                <a:srgbClr val="000000"/>
              </a:solidFill>
              <a:latin typeface="Arial"/>
              <a:ea typeface="Arial"/>
              <a:cs typeface="Arial"/>
              <a:sym typeface="Arial"/>
            </a:endParaRPr>
          </a:p>
          <a:p>
            <a:pPr indent="0" lvl="0" marL="0" marR="0" rtl="0" algn="l">
              <a:spcBef>
                <a:spcPts val="0"/>
              </a:spcBef>
              <a:spcAft>
                <a:spcPts val="0"/>
              </a:spcAft>
              <a:buClr>
                <a:srgbClr val="000000"/>
              </a:buClr>
              <a:buSzPts val="1400"/>
              <a:buFont typeface="Arial"/>
              <a:buNone/>
            </a:pPr>
            <a:r>
              <a:rPr lang="en-US" sz="1400">
                <a:solidFill>
                  <a:srgbClr val="000000"/>
                </a:solidFill>
                <a:latin typeface="Arial"/>
                <a:ea typeface="Arial"/>
                <a:cs typeface="Arial"/>
                <a:sym typeface="Arial"/>
              </a:rPr>
              <a:t>SSDFS driver: https://github.com/dubeyko/ssdfs-driver.git</a:t>
            </a:r>
            <a:endParaRPr sz="1400">
              <a:solidFill>
                <a:srgbClr val="000000"/>
              </a:solidFill>
              <a:latin typeface="Arial"/>
              <a:ea typeface="Arial"/>
              <a:cs typeface="Arial"/>
              <a:sym typeface="Arial"/>
            </a:endParaRPr>
          </a:p>
          <a:p>
            <a:pPr indent="0" lvl="0" marL="0" marR="0" rtl="0" algn="l">
              <a:spcBef>
                <a:spcPts val="0"/>
              </a:spcBef>
              <a:spcAft>
                <a:spcPts val="0"/>
              </a:spcAft>
              <a:buClr>
                <a:srgbClr val="000000"/>
              </a:buClr>
              <a:buSzPts val="1400"/>
              <a:buFont typeface="Arial"/>
              <a:buNone/>
            </a:pPr>
            <a:r>
              <a:rPr lang="en-US" sz="1400">
                <a:solidFill>
                  <a:srgbClr val="000000"/>
                </a:solidFill>
                <a:latin typeface="Arial"/>
                <a:ea typeface="Arial"/>
                <a:cs typeface="Arial"/>
                <a:sym typeface="Arial"/>
              </a:rPr>
              <a:t>Linux kernel with SSDFS support: https://github.com/dubeyko/linux.git</a:t>
            </a:r>
            <a:endParaRPr sz="1400">
              <a:solidFill>
                <a:srgbClr val="000000"/>
              </a:solidFill>
              <a:latin typeface="Arial"/>
              <a:ea typeface="Arial"/>
              <a:cs typeface="Arial"/>
              <a:sym typeface="Arial"/>
            </a:endParaRPr>
          </a:p>
        </p:txBody>
      </p:sp>
      <p:sp>
        <p:nvSpPr>
          <p:cNvPr id="387" name="Google Shape;387;g2ef2c5e708c_0_66"/>
          <p:cNvSpPr txBox="1"/>
          <p:nvPr/>
        </p:nvSpPr>
        <p:spPr>
          <a:xfrm>
            <a:off x="4093825" y="945125"/>
            <a:ext cx="4183200" cy="181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a:solidFill>
                  <a:srgbClr val="F1C232"/>
                </a:solidFill>
              </a:rPr>
              <a:t>NOT stable features</a:t>
            </a:r>
            <a:r>
              <a:rPr lang="en-US"/>
              <a:t>:</a:t>
            </a:r>
            <a:endParaRPr/>
          </a:p>
          <a:p>
            <a:pPr indent="-171450" lvl="0" marL="171450" marR="0" rtl="0" algn="l">
              <a:spcBef>
                <a:spcPts val="0"/>
              </a:spcBef>
              <a:spcAft>
                <a:spcPts val="0"/>
              </a:spcAft>
              <a:buClr>
                <a:srgbClr val="000000"/>
              </a:buClr>
              <a:buSzPts val="1400"/>
              <a:buFont typeface="Arial"/>
              <a:buChar char="•"/>
            </a:pPr>
            <a:r>
              <a:rPr lang="en-US"/>
              <a:t>Erase </a:t>
            </a:r>
            <a:r>
              <a:rPr lang="en-US"/>
              <a:t>block</a:t>
            </a:r>
            <a:r>
              <a:rPr lang="en-US"/>
              <a:t> inflation model - </a:t>
            </a:r>
            <a:r>
              <a:rPr b="1" lang="en-US">
                <a:solidFill>
                  <a:srgbClr val="FFC000"/>
                </a:solidFill>
              </a:rPr>
              <a:t>not fully stable</a:t>
            </a:r>
            <a:endParaRPr/>
          </a:p>
          <a:p>
            <a:pPr indent="-171450" lvl="0" marL="171450" marR="0" rtl="0" algn="l">
              <a:spcBef>
                <a:spcPts val="0"/>
              </a:spcBef>
              <a:spcAft>
                <a:spcPts val="0"/>
              </a:spcAft>
              <a:buClr>
                <a:srgbClr val="000000"/>
              </a:buClr>
              <a:buSzPts val="1400"/>
              <a:buFont typeface="Arial"/>
              <a:buChar char="•"/>
            </a:pPr>
            <a:r>
              <a:rPr lang="en-US"/>
              <a:t>ZNS support - </a:t>
            </a:r>
            <a:r>
              <a:rPr b="1" lang="en-US">
                <a:solidFill>
                  <a:srgbClr val="FFC000"/>
                </a:solidFill>
              </a:rPr>
              <a:t>not stable</a:t>
            </a:r>
            <a:endParaRPr/>
          </a:p>
          <a:p>
            <a:pPr indent="-171450" lvl="0" marL="171450" marR="0" rtl="0" algn="l">
              <a:spcBef>
                <a:spcPts val="0"/>
              </a:spcBef>
              <a:spcAft>
                <a:spcPts val="0"/>
              </a:spcAft>
              <a:buClr>
                <a:srgbClr val="000000"/>
              </a:buClr>
              <a:buSzPts val="1400"/>
              <a:buFont typeface="Arial"/>
              <a:buChar char="•"/>
            </a:pPr>
            <a:r>
              <a:rPr lang="en-US"/>
              <a:t>Shared dictionary - </a:t>
            </a:r>
            <a:r>
              <a:rPr b="1" lang="en-US">
                <a:solidFill>
                  <a:srgbClr val="FFC000"/>
                </a:solidFill>
              </a:rPr>
              <a:t>not stable</a:t>
            </a:r>
            <a:endParaRPr/>
          </a:p>
          <a:p>
            <a:pPr indent="-171450" lvl="0" marL="171450" marR="0" rtl="0" algn="l">
              <a:spcBef>
                <a:spcPts val="0"/>
              </a:spcBef>
              <a:spcAft>
                <a:spcPts val="0"/>
              </a:spcAft>
              <a:buClr>
                <a:srgbClr val="000000"/>
              </a:buClr>
              <a:buSzPts val="1400"/>
              <a:buFont typeface="Arial"/>
              <a:buChar char="•"/>
            </a:pPr>
            <a:r>
              <a:rPr lang="en-US"/>
              <a:t>recoverfs - </a:t>
            </a:r>
            <a:r>
              <a:rPr b="1" lang="en-US">
                <a:solidFill>
                  <a:srgbClr val="FFC000"/>
                </a:solidFill>
              </a:rPr>
              <a:t>not stable</a:t>
            </a:r>
            <a:endParaRPr/>
          </a:p>
          <a:p>
            <a:pPr indent="-171450" lvl="0" marL="171450" marR="0" rtl="0" algn="l">
              <a:spcBef>
                <a:spcPts val="0"/>
              </a:spcBef>
              <a:spcAft>
                <a:spcPts val="0"/>
              </a:spcAft>
              <a:buClr>
                <a:srgbClr val="000000"/>
              </a:buClr>
              <a:buSzPts val="1400"/>
              <a:buFont typeface="Arial"/>
              <a:buChar char="•"/>
            </a:pPr>
            <a:r>
              <a:rPr lang="en-US" sz="1400">
                <a:solidFill>
                  <a:srgbClr val="000000"/>
                </a:solidFill>
                <a:latin typeface="Arial"/>
                <a:ea typeface="Arial"/>
                <a:cs typeface="Arial"/>
                <a:sym typeface="Arial"/>
              </a:rPr>
              <a:t>Xattrs tree – </a:t>
            </a:r>
            <a:r>
              <a:rPr b="1" lang="en-US" sz="1400">
                <a:solidFill>
                  <a:srgbClr val="FFC000"/>
                </a:solidFill>
                <a:latin typeface="Arial"/>
                <a:ea typeface="Arial"/>
                <a:cs typeface="Arial"/>
                <a:sym typeface="Arial"/>
              </a:rPr>
              <a:t>not fully stable</a:t>
            </a:r>
            <a:endParaRPr/>
          </a:p>
          <a:p>
            <a:pPr indent="-171450" lvl="0" marL="171450" marR="0" rtl="0" algn="l">
              <a:spcBef>
                <a:spcPts val="0"/>
              </a:spcBef>
              <a:spcAft>
                <a:spcPts val="0"/>
              </a:spcAft>
              <a:buClr>
                <a:srgbClr val="000000"/>
              </a:buClr>
              <a:buSzPts val="1400"/>
              <a:buFont typeface="Arial"/>
              <a:buChar char="•"/>
            </a:pPr>
            <a:r>
              <a:rPr lang="en-US" sz="1400">
                <a:solidFill>
                  <a:srgbClr val="000000"/>
                </a:solidFill>
                <a:latin typeface="Arial"/>
                <a:ea typeface="Arial"/>
                <a:cs typeface="Arial"/>
                <a:sym typeface="Arial"/>
              </a:rPr>
              <a:t>Delta-encoding – </a:t>
            </a:r>
            <a:r>
              <a:rPr b="1" lang="en-US" sz="1400">
                <a:solidFill>
                  <a:srgbClr val="FFC000"/>
                </a:solidFill>
                <a:latin typeface="Arial"/>
                <a:ea typeface="Arial"/>
                <a:cs typeface="Arial"/>
                <a:sym typeface="Arial"/>
              </a:rPr>
              <a:t>not fully stable</a:t>
            </a:r>
            <a:endParaRPr b="1">
              <a:solidFill>
                <a:srgbClr val="FFC000"/>
              </a:solidFill>
            </a:endParaRPr>
          </a:p>
          <a:p>
            <a:pPr indent="-171450" lvl="0" marL="171450" marR="0" rtl="0" algn="l">
              <a:spcBef>
                <a:spcPts val="0"/>
              </a:spcBef>
              <a:spcAft>
                <a:spcPts val="0"/>
              </a:spcAft>
              <a:buClr>
                <a:srgbClr val="000000"/>
              </a:buClr>
              <a:buSzPts val="1400"/>
              <a:buFont typeface="Arial"/>
              <a:buChar char="•"/>
            </a:pPr>
            <a:r>
              <a:rPr lang="en-US">
                <a:solidFill>
                  <a:schemeClr val="dk1"/>
                </a:solidFill>
              </a:rPr>
              <a:t>Multiple erase blocks in segment – </a:t>
            </a:r>
            <a:r>
              <a:rPr b="1" lang="en-US">
                <a:solidFill>
                  <a:srgbClr val="F1C232"/>
                </a:solidFill>
              </a:rPr>
              <a:t>not stable</a:t>
            </a:r>
            <a:endParaRPr b="1">
              <a:solidFill>
                <a:srgbClr val="F1C232"/>
              </a:solidFill>
            </a:endParaRPr>
          </a:p>
        </p:txBody>
      </p:sp>
      <p:sp>
        <p:nvSpPr>
          <p:cNvPr id="388" name="Google Shape;388;g2ef2c5e708c_0_66"/>
          <p:cNvSpPr txBox="1"/>
          <p:nvPr/>
        </p:nvSpPr>
        <p:spPr>
          <a:xfrm>
            <a:off x="8124625" y="945125"/>
            <a:ext cx="39201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a:solidFill>
                  <a:srgbClr val="FF0000"/>
                </a:solidFill>
              </a:rPr>
              <a:t>Under implementation</a:t>
            </a:r>
            <a:r>
              <a:rPr lang="en-US"/>
              <a:t>:</a:t>
            </a:r>
            <a:endParaRPr/>
          </a:p>
          <a:p>
            <a:pPr indent="-317500" lvl="0" marL="457200" rtl="0" algn="l">
              <a:spcBef>
                <a:spcPts val="0"/>
              </a:spcBef>
              <a:spcAft>
                <a:spcPts val="0"/>
              </a:spcAft>
              <a:buClr>
                <a:schemeClr val="dk1"/>
              </a:buClr>
              <a:buSzPts val="1400"/>
              <a:buChar char="•"/>
            </a:pPr>
            <a:r>
              <a:rPr lang="en-US">
                <a:solidFill>
                  <a:schemeClr val="dk1"/>
                </a:solidFill>
              </a:rPr>
              <a:t>Deduplication – </a:t>
            </a:r>
            <a:r>
              <a:rPr b="1" lang="en-US">
                <a:solidFill>
                  <a:srgbClr val="FF0000"/>
                </a:solidFill>
              </a:rPr>
              <a:t>not fully implemented</a:t>
            </a:r>
            <a:endParaRPr>
              <a:solidFill>
                <a:schemeClr val="dk1"/>
              </a:solidFill>
            </a:endParaRPr>
          </a:p>
          <a:p>
            <a:pPr indent="-317500" lvl="0" marL="457200" rtl="0" algn="l">
              <a:spcBef>
                <a:spcPts val="0"/>
              </a:spcBef>
              <a:spcAft>
                <a:spcPts val="0"/>
              </a:spcAft>
              <a:buClr>
                <a:schemeClr val="dk1"/>
              </a:buClr>
              <a:buSzPts val="1400"/>
              <a:buChar char="•"/>
            </a:pPr>
            <a:r>
              <a:rPr lang="en-US">
                <a:solidFill>
                  <a:schemeClr val="dk1"/>
                </a:solidFill>
              </a:rPr>
              <a:t>Snapshots – </a:t>
            </a:r>
            <a:r>
              <a:rPr b="1" lang="en-US">
                <a:solidFill>
                  <a:srgbClr val="FF0000"/>
                </a:solidFill>
              </a:rPr>
              <a:t>not fully implemented</a:t>
            </a:r>
            <a:endParaRPr b="1">
              <a:solidFill>
                <a:srgbClr val="FF0000"/>
              </a:solidFill>
            </a:endParaRPr>
          </a:p>
          <a:p>
            <a:pPr indent="-317500" lvl="0" marL="457200" rtl="0" algn="l">
              <a:spcBef>
                <a:spcPts val="0"/>
              </a:spcBef>
              <a:spcAft>
                <a:spcPts val="0"/>
              </a:spcAft>
              <a:buClr>
                <a:schemeClr val="dk1"/>
              </a:buClr>
              <a:buSzPts val="1400"/>
              <a:buChar char="•"/>
            </a:pPr>
            <a:r>
              <a:rPr lang="en-US">
                <a:solidFill>
                  <a:schemeClr val="dk1"/>
                </a:solidFill>
              </a:rPr>
              <a:t>Fsck – </a:t>
            </a:r>
            <a:r>
              <a:rPr b="1" lang="en-US">
                <a:solidFill>
                  <a:srgbClr val="FF0000"/>
                </a:solidFill>
              </a:rPr>
              <a:t>not fully implemented</a:t>
            </a:r>
            <a:endParaRPr b="1">
              <a:solidFill>
                <a:srgbClr val="FF0000"/>
              </a:solidFill>
            </a:endParaRPr>
          </a:p>
        </p:txBody>
      </p:sp>
      <p:sp>
        <p:nvSpPr>
          <p:cNvPr id="389" name="Google Shape;389;g2ef2c5e708c_0_66"/>
          <p:cNvSpPr txBox="1"/>
          <p:nvPr/>
        </p:nvSpPr>
        <p:spPr>
          <a:xfrm>
            <a:off x="2762350" y="4100200"/>
            <a:ext cx="3000000" cy="8313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FF0000"/>
              </a:buClr>
              <a:buSzPts val="1400"/>
              <a:buChar char="●"/>
            </a:pPr>
            <a:r>
              <a:rPr lang="en-US">
                <a:solidFill>
                  <a:srgbClr val="FF0000"/>
                </a:solidFill>
              </a:rPr>
              <a:t>Erase block inflation model</a:t>
            </a:r>
            <a:endParaRPr>
              <a:solidFill>
                <a:srgbClr val="FF0000"/>
              </a:solidFill>
            </a:endParaRPr>
          </a:p>
          <a:p>
            <a:pPr indent="-317500" lvl="0" marL="457200" rtl="0" algn="l">
              <a:spcBef>
                <a:spcPts val="0"/>
              </a:spcBef>
              <a:spcAft>
                <a:spcPts val="0"/>
              </a:spcAft>
              <a:buClr>
                <a:srgbClr val="FF0000"/>
              </a:buClr>
              <a:buSzPts val="1400"/>
              <a:buChar char="●"/>
            </a:pPr>
            <a:r>
              <a:rPr lang="en-US">
                <a:solidFill>
                  <a:srgbClr val="FF0000"/>
                </a:solidFill>
              </a:rPr>
              <a:t>Shared dictionary</a:t>
            </a:r>
            <a:endParaRPr>
              <a:solidFill>
                <a:srgbClr val="FF0000"/>
              </a:solidFill>
            </a:endParaRPr>
          </a:p>
          <a:p>
            <a:pPr indent="-317500" lvl="0" marL="457200" rtl="0" algn="l">
              <a:spcBef>
                <a:spcPts val="0"/>
              </a:spcBef>
              <a:spcAft>
                <a:spcPts val="0"/>
              </a:spcAft>
              <a:buClr>
                <a:srgbClr val="38761D"/>
              </a:buClr>
              <a:buSzPts val="1400"/>
              <a:buChar char="●"/>
            </a:pPr>
            <a:r>
              <a:rPr lang="en-US">
                <a:solidFill>
                  <a:srgbClr val="38761D"/>
                </a:solidFill>
              </a:rPr>
              <a:t>ZNS support</a:t>
            </a:r>
            <a:endParaRPr>
              <a:solidFill>
                <a:srgbClr val="38761D"/>
              </a:solidFill>
            </a:endParaRPr>
          </a:p>
        </p:txBody>
      </p:sp>
      <p:sp>
        <p:nvSpPr>
          <p:cNvPr id="390" name="Google Shape;390;g2ef2c5e708c_0_66"/>
          <p:cNvSpPr/>
          <p:nvPr/>
        </p:nvSpPr>
        <p:spPr>
          <a:xfrm>
            <a:off x="5653050" y="4366750"/>
            <a:ext cx="596100" cy="298200"/>
          </a:xfrm>
          <a:prstGeom prst="rightArrow">
            <a:avLst>
              <a:gd fmla="val 50000" name="adj1"/>
              <a:gd fmla="val 50000" name="adj2"/>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
              <a:ea typeface="Play"/>
              <a:cs typeface="Play"/>
              <a:sym typeface="Play"/>
            </a:endParaRPr>
          </a:p>
        </p:txBody>
      </p:sp>
      <p:sp>
        <p:nvSpPr>
          <p:cNvPr id="391" name="Google Shape;391;g2ef2c5e708c_0_66"/>
          <p:cNvSpPr txBox="1"/>
          <p:nvPr/>
        </p:nvSpPr>
        <p:spPr>
          <a:xfrm>
            <a:off x="6537550" y="4315750"/>
            <a:ext cx="4322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1"/>
                </a:solidFill>
                <a:latin typeface="Play"/>
                <a:ea typeface="Play"/>
                <a:cs typeface="Play"/>
                <a:sym typeface="Play"/>
              </a:rPr>
              <a:t>Share a new patchset with open-source community</a:t>
            </a:r>
            <a:endParaRPr>
              <a:solidFill>
                <a:schemeClr val="dk1"/>
              </a:solidFill>
              <a:latin typeface="Play"/>
              <a:ea typeface="Play"/>
              <a:cs typeface="Play"/>
              <a:sym typeface="Play"/>
            </a:endParaRPr>
          </a:p>
        </p:txBody>
      </p:sp>
      <p:sp>
        <p:nvSpPr>
          <p:cNvPr id="392" name="Google Shape;392;g2ef2c5e708c_0_66"/>
          <p:cNvSpPr txBox="1"/>
          <p:nvPr/>
        </p:nvSpPr>
        <p:spPr>
          <a:xfrm>
            <a:off x="1053250" y="4315750"/>
            <a:ext cx="93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1"/>
                </a:solidFill>
                <a:latin typeface="Play"/>
                <a:ea typeface="Play"/>
                <a:cs typeface="Play"/>
                <a:sym typeface="Play"/>
              </a:rPr>
              <a:t>Stabilize</a:t>
            </a:r>
            <a:endParaRPr>
              <a:solidFill>
                <a:schemeClr val="dk1"/>
              </a:solidFill>
              <a:latin typeface="Play"/>
              <a:ea typeface="Play"/>
              <a:cs typeface="Play"/>
              <a:sym typeface="Play"/>
            </a:endParaRPr>
          </a:p>
        </p:txBody>
      </p:sp>
      <p:sp>
        <p:nvSpPr>
          <p:cNvPr id="393" name="Google Shape;393;g2ef2c5e708c_0_66"/>
          <p:cNvSpPr/>
          <p:nvPr/>
        </p:nvSpPr>
        <p:spPr>
          <a:xfrm>
            <a:off x="1987150" y="4366750"/>
            <a:ext cx="596100" cy="298200"/>
          </a:xfrm>
          <a:prstGeom prst="rightArrow">
            <a:avLst>
              <a:gd fmla="val 50000" name="adj1"/>
              <a:gd fmla="val 50000" name="adj2"/>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lay"/>
              <a:ea typeface="Play"/>
              <a:cs typeface="Play"/>
              <a:sym typeface="Play"/>
            </a:endParaRPr>
          </a:p>
        </p:txBody>
      </p:sp>
      <p:sp>
        <p:nvSpPr>
          <p:cNvPr id="394" name="Google Shape;394;g2ef2c5e708c_0_66"/>
          <p:cNvSpPr txBox="1"/>
          <p:nvPr/>
        </p:nvSpPr>
        <p:spPr>
          <a:xfrm>
            <a:off x="8034169" y="6332538"/>
            <a:ext cx="35055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1" lang="en-US" sz="900">
                <a:solidFill>
                  <a:srgbClr val="FF0000"/>
                </a:solidFill>
                <a:latin typeface="Play"/>
                <a:ea typeface="Play"/>
                <a:cs typeface="Play"/>
                <a:sym typeface="Play"/>
              </a:rPr>
              <a:t>SSDFS.ORG</a:t>
            </a:r>
            <a:endParaRPr b="1" sz="900">
              <a:solidFill>
                <a:srgbClr val="000000"/>
              </a:solidFill>
              <a:latin typeface="Play"/>
              <a:ea typeface="Play"/>
              <a:cs typeface="Play"/>
              <a:sym typeface="Pl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
          <p:cNvSpPr txBox="1"/>
          <p:nvPr>
            <p:ph idx="12" type="sldNum"/>
          </p:nvPr>
        </p:nvSpPr>
        <p:spPr>
          <a:xfrm>
            <a:off x="11444747" y="6332538"/>
            <a:ext cx="539808"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94" name="Google Shape;94;p2"/>
          <p:cNvSpPr txBox="1"/>
          <p:nvPr/>
        </p:nvSpPr>
        <p:spPr>
          <a:xfrm>
            <a:off x="367525" y="197225"/>
            <a:ext cx="108681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Content</a:t>
            </a:r>
            <a:endParaRPr b="1" i="0" sz="2400" u="none" cap="none" strike="noStrike">
              <a:solidFill>
                <a:schemeClr val="dk1"/>
              </a:solidFill>
              <a:latin typeface="Arial"/>
              <a:ea typeface="Arial"/>
              <a:cs typeface="Arial"/>
              <a:sym typeface="Arial"/>
            </a:endParaRPr>
          </a:p>
        </p:txBody>
      </p:sp>
      <p:sp>
        <p:nvSpPr>
          <p:cNvPr id="95" name="Google Shape;95;p2"/>
          <p:cNvSpPr txBox="1"/>
          <p:nvPr/>
        </p:nvSpPr>
        <p:spPr>
          <a:xfrm>
            <a:off x="669600" y="1284789"/>
            <a:ext cx="11044200" cy="985200"/>
          </a:xfrm>
          <a:prstGeom prst="rect">
            <a:avLst/>
          </a:prstGeom>
          <a:noFill/>
          <a:ln>
            <a:noFill/>
          </a:ln>
        </p:spPr>
        <p:txBody>
          <a:bodyPr anchorCtr="0" anchor="t" bIns="0" lIns="0" spcFirstLastPara="1" rIns="0" wrap="square" tIns="0">
            <a:spAutoFit/>
          </a:bodyPr>
          <a:lstStyle/>
          <a:p>
            <a:pPr indent="-342900" lvl="0" marL="342900" marR="0" rtl="0" algn="l">
              <a:lnSpc>
                <a:spcPct val="100000"/>
              </a:lnSpc>
              <a:spcBef>
                <a:spcPts val="0"/>
              </a:spcBef>
              <a:spcAft>
                <a:spcPts val="0"/>
              </a:spcAft>
              <a:buClr>
                <a:schemeClr val="dk1"/>
              </a:buClr>
              <a:buSzPts val="1600"/>
              <a:buAutoNum type="arabicPeriod"/>
            </a:pPr>
            <a:r>
              <a:rPr lang="en-US" sz="1600">
                <a:solidFill>
                  <a:schemeClr val="dk1"/>
                </a:solidFill>
              </a:rPr>
              <a:t>What is the point of SSDFS?</a:t>
            </a:r>
            <a:endParaRPr sz="1600">
              <a:solidFill>
                <a:schemeClr val="dk1"/>
              </a:solidFill>
            </a:endParaRPr>
          </a:p>
          <a:p>
            <a:pPr indent="-342900" lvl="0" marL="342900" marR="0" rtl="0" algn="l">
              <a:lnSpc>
                <a:spcPct val="100000"/>
              </a:lnSpc>
              <a:spcBef>
                <a:spcPts val="0"/>
              </a:spcBef>
              <a:spcAft>
                <a:spcPts val="0"/>
              </a:spcAft>
              <a:buClr>
                <a:schemeClr val="dk1"/>
              </a:buClr>
              <a:buSzPts val="1600"/>
              <a:buAutoNum type="arabicPeriod"/>
            </a:pPr>
            <a:r>
              <a:rPr lang="en-US" sz="1600">
                <a:solidFill>
                  <a:schemeClr val="dk1"/>
                </a:solidFill>
              </a:rPr>
              <a:t>Recently implemented and stabilized features</a:t>
            </a:r>
            <a:endParaRPr sz="1600">
              <a:solidFill>
                <a:schemeClr val="dk1"/>
              </a:solidFill>
            </a:endParaRPr>
          </a:p>
          <a:p>
            <a:pPr indent="-342900" lvl="0" marL="342900" marR="0" rtl="0" algn="l">
              <a:lnSpc>
                <a:spcPct val="100000"/>
              </a:lnSpc>
              <a:spcBef>
                <a:spcPts val="0"/>
              </a:spcBef>
              <a:spcAft>
                <a:spcPts val="0"/>
              </a:spcAft>
              <a:buClr>
                <a:schemeClr val="dk1"/>
              </a:buClr>
              <a:buSzPts val="1600"/>
              <a:buAutoNum type="arabicPeriod"/>
            </a:pPr>
            <a:r>
              <a:rPr lang="en-US" sz="1600">
                <a:solidFill>
                  <a:schemeClr val="dk1"/>
                </a:solidFill>
              </a:rPr>
              <a:t>Current status and u</a:t>
            </a:r>
            <a:r>
              <a:rPr lang="en-US" sz="1600">
                <a:solidFill>
                  <a:schemeClr val="dk1"/>
                </a:solidFill>
              </a:rPr>
              <a:t>pstreaming plans</a:t>
            </a:r>
            <a:endParaRPr sz="1600">
              <a:solidFill>
                <a:schemeClr val="dk1"/>
              </a:solidFill>
            </a:endParaRPr>
          </a:p>
          <a:p>
            <a:pPr indent="-342900" lvl="0" marL="342900" marR="0" rtl="0" algn="l">
              <a:lnSpc>
                <a:spcPct val="100000"/>
              </a:lnSpc>
              <a:spcBef>
                <a:spcPts val="0"/>
              </a:spcBef>
              <a:spcAft>
                <a:spcPts val="0"/>
              </a:spcAft>
              <a:buClr>
                <a:schemeClr val="dk1"/>
              </a:buClr>
              <a:buSzPts val="1600"/>
              <a:buAutoNum type="arabicPeriod"/>
            </a:pPr>
            <a:r>
              <a:rPr lang="en-US" sz="1600">
                <a:solidFill>
                  <a:schemeClr val="dk1"/>
                </a:solidFill>
              </a:rPr>
              <a:t>Planned new features</a:t>
            </a:r>
            <a:endParaRPr sz="1600">
              <a:solidFill>
                <a:schemeClr val="dk1"/>
              </a:solidFill>
            </a:endParaRPr>
          </a:p>
        </p:txBody>
      </p:sp>
      <p:sp>
        <p:nvSpPr>
          <p:cNvPr id="96" name="Google Shape;96;p2"/>
          <p:cNvSpPr txBox="1"/>
          <p:nvPr>
            <p:ph idx="11" type="ftr"/>
          </p:nvPr>
        </p:nvSpPr>
        <p:spPr>
          <a:xfrm>
            <a:off x="8034169" y="6332538"/>
            <a:ext cx="35055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a:solidFill>
                  <a:srgbClr val="FF0000"/>
                </a:solidFill>
              </a:rPr>
              <a:t>SSDFS.ORG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g2ef2c5e708c_0_78"/>
          <p:cNvSpPr txBox="1"/>
          <p:nvPr>
            <p:ph idx="12" type="sldNum"/>
          </p:nvPr>
        </p:nvSpPr>
        <p:spPr>
          <a:xfrm>
            <a:off x="11444747" y="6332538"/>
            <a:ext cx="539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400" name="Google Shape;400;g2ef2c5e708c_0_78"/>
          <p:cNvSpPr txBox="1"/>
          <p:nvPr/>
        </p:nvSpPr>
        <p:spPr>
          <a:xfrm>
            <a:off x="367525" y="197225"/>
            <a:ext cx="108681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lang="en-US" sz="2400">
                <a:solidFill>
                  <a:schemeClr val="dk1"/>
                </a:solidFill>
              </a:rPr>
              <a:t>Planned new features</a:t>
            </a:r>
            <a:endParaRPr b="1" i="0" sz="2400" u="none" cap="none" strike="noStrike">
              <a:solidFill>
                <a:schemeClr val="dk1"/>
              </a:solidFill>
              <a:latin typeface="Arial"/>
              <a:ea typeface="Arial"/>
              <a:cs typeface="Arial"/>
              <a:sym typeface="Arial"/>
            </a:endParaRPr>
          </a:p>
        </p:txBody>
      </p:sp>
      <p:sp>
        <p:nvSpPr>
          <p:cNvPr id="401" name="Google Shape;401;g2ef2c5e708c_0_78"/>
          <p:cNvSpPr txBox="1"/>
          <p:nvPr/>
        </p:nvSpPr>
        <p:spPr>
          <a:xfrm>
            <a:off x="457025" y="914125"/>
            <a:ext cx="5723400" cy="24012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Font typeface="Play"/>
              <a:buChar char="●"/>
            </a:pPr>
            <a:r>
              <a:rPr lang="en-US" sz="1800">
                <a:solidFill>
                  <a:schemeClr val="dk1"/>
                </a:solidFill>
                <a:latin typeface="Play"/>
                <a:ea typeface="Play"/>
                <a:cs typeface="Play"/>
                <a:sym typeface="Play"/>
              </a:rPr>
              <a:t>FDP support</a:t>
            </a:r>
            <a:endParaRPr sz="1800">
              <a:solidFill>
                <a:schemeClr val="dk1"/>
              </a:solidFill>
              <a:latin typeface="Play"/>
              <a:ea typeface="Play"/>
              <a:cs typeface="Play"/>
              <a:sym typeface="Play"/>
            </a:endParaRPr>
          </a:p>
          <a:p>
            <a:pPr indent="-342900" lvl="0" marL="457200" rtl="0" algn="l">
              <a:spcBef>
                <a:spcPts val="0"/>
              </a:spcBef>
              <a:spcAft>
                <a:spcPts val="0"/>
              </a:spcAft>
              <a:buClr>
                <a:schemeClr val="dk1"/>
              </a:buClr>
              <a:buSzPts val="1800"/>
              <a:buFont typeface="Play"/>
              <a:buChar char="●"/>
            </a:pPr>
            <a:r>
              <a:rPr lang="en-US" sz="1800">
                <a:solidFill>
                  <a:schemeClr val="dk1"/>
                </a:solidFill>
                <a:latin typeface="Play"/>
                <a:ea typeface="Play"/>
                <a:cs typeface="Play"/>
                <a:sym typeface="Play"/>
              </a:rPr>
              <a:t>Delta-encoding similar logical blocks</a:t>
            </a:r>
            <a:endParaRPr sz="1800">
              <a:solidFill>
                <a:schemeClr val="dk1"/>
              </a:solidFill>
              <a:latin typeface="Play"/>
              <a:ea typeface="Play"/>
              <a:cs typeface="Play"/>
              <a:sym typeface="Play"/>
            </a:endParaRPr>
          </a:p>
          <a:p>
            <a:pPr indent="-342900" lvl="0" marL="457200" rtl="0" algn="l">
              <a:spcBef>
                <a:spcPts val="0"/>
              </a:spcBef>
              <a:spcAft>
                <a:spcPts val="0"/>
              </a:spcAft>
              <a:buClr>
                <a:schemeClr val="dk1"/>
              </a:buClr>
              <a:buSzPts val="1800"/>
              <a:buFont typeface="Play"/>
              <a:buChar char="●"/>
            </a:pPr>
            <a:r>
              <a:rPr lang="en-US" sz="1800">
                <a:solidFill>
                  <a:schemeClr val="dk1"/>
                </a:solidFill>
                <a:latin typeface="Play"/>
                <a:ea typeface="Play"/>
                <a:cs typeface="Play"/>
                <a:sym typeface="Play"/>
              </a:rPr>
              <a:t>Online fsck + offline fsck</a:t>
            </a:r>
            <a:endParaRPr sz="1800">
              <a:solidFill>
                <a:schemeClr val="dk1"/>
              </a:solidFill>
              <a:latin typeface="Play"/>
              <a:ea typeface="Play"/>
              <a:cs typeface="Play"/>
              <a:sym typeface="Play"/>
            </a:endParaRPr>
          </a:p>
          <a:p>
            <a:pPr indent="-342900" lvl="0" marL="457200" rtl="0" algn="l">
              <a:spcBef>
                <a:spcPts val="0"/>
              </a:spcBef>
              <a:spcAft>
                <a:spcPts val="0"/>
              </a:spcAft>
              <a:buClr>
                <a:schemeClr val="dk1"/>
              </a:buClr>
              <a:buSzPts val="1800"/>
              <a:buFont typeface="Play"/>
              <a:buChar char="●"/>
            </a:pPr>
            <a:r>
              <a:rPr lang="en-US" sz="1800">
                <a:solidFill>
                  <a:schemeClr val="dk1"/>
                </a:solidFill>
                <a:latin typeface="Play"/>
                <a:ea typeface="Play"/>
                <a:cs typeface="Play"/>
                <a:sym typeface="Play"/>
              </a:rPr>
              <a:t>Scrubbing</a:t>
            </a:r>
            <a:endParaRPr sz="1800">
              <a:solidFill>
                <a:schemeClr val="dk1"/>
              </a:solidFill>
              <a:latin typeface="Play"/>
              <a:ea typeface="Play"/>
              <a:cs typeface="Play"/>
              <a:sym typeface="Play"/>
            </a:endParaRPr>
          </a:p>
          <a:p>
            <a:pPr indent="-342900" lvl="0" marL="457200" rtl="0" algn="l">
              <a:spcBef>
                <a:spcPts val="0"/>
              </a:spcBef>
              <a:spcAft>
                <a:spcPts val="0"/>
              </a:spcAft>
              <a:buClr>
                <a:schemeClr val="dk1"/>
              </a:buClr>
              <a:buSzPts val="1800"/>
              <a:buFont typeface="Play"/>
              <a:buChar char="●"/>
            </a:pPr>
            <a:r>
              <a:rPr lang="en-US" sz="1800">
                <a:solidFill>
                  <a:schemeClr val="dk1"/>
                </a:solidFill>
                <a:latin typeface="Play"/>
                <a:ea typeface="Play"/>
                <a:cs typeface="Play"/>
                <a:sym typeface="Play"/>
              </a:rPr>
              <a:t>Multi-drive support</a:t>
            </a:r>
            <a:endParaRPr sz="1800">
              <a:solidFill>
                <a:schemeClr val="dk1"/>
              </a:solidFill>
              <a:latin typeface="Play"/>
              <a:ea typeface="Play"/>
              <a:cs typeface="Play"/>
              <a:sym typeface="Play"/>
            </a:endParaRPr>
          </a:p>
          <a:p>
            <a:pPr indent="-342900" lvl="0" marL="457200" rtl="0" algn="l">
              <a:spcBef>
                <a:spcPts val="0"/>
              </a:spcBef>
              <a:spcAft>
                <a:spcPts val="0"/>
              </a:spcAft>
              <a:buClr>
                <a:schemeClr val="dk1"/>
              </a:buClr>
              <a:buSzPts val="1800"/>
              <a:buFont typeface="Play"/>
              <a:buChar char="●"/>
            </a:pPr>
            <a:r>
              <a:rPr lang="en-US" sz="1800">
                <a:solidFill>
                  <a:schemeClr val="dk1"/>
                </a:solidFill>
                <a:latin typeface="Play"/>
                <a:ea typeface="Play"/>
                <a:cs typeface="Play"/>
                <a:sym typeface="Play"/>
              </a:rPr>
              <a:t>Erasure coding scheme</a:t>
            </a:r>
            <a:endParaRPr sz="1800">
              <a:solidFill>
                <a:schemeClr val="dk1"/>
              </a:solidFill>
              <a:latin typeface="Play"/>
              <a:ea typeface="Play"/>
              <a:cs typeface="Play"/>
              <a:sym typeface="Play"/>
            </a:endParaRPr>
          </a:p>
          <a:p>
            <a:pPr indent="-342900" lvl="0" marL="457200" rtl="0" algn="l">
              <a:spcBef>
                <a:spcPts val="0"/>
              </a:spcBef>
              <a:spcAft>
                <a:spcPts val="0"/>
              </a:spcAft>
              <a:buClr>
                <a:schemeClr val="dk1"/>
              </a:buClr>
              <a:buSzPts val="1800"/>
              <a:buFont typeface="Play"/>
              <a:buChar char="●"/>
            </a:pPr>
            <a:r>
              <a:rPr lang="en-US" sz="1800">
                <a:solidFill>
                  <a:schemeClr val="dk1"/>
                </a:solidFill>
                <a:latin typeface="Play"/>
                <a:ea typeface="Play"/>
                <a:cs typeface="Play"/>
                <a:sym typeface="Play"/>
              </a:rPr>
              <a:t>File-based deduplication</a:t>
            </a:r>
            <a:endParaRPr sz="1800">
              <a:solidFill>
                <a:schemeClr val="dk1"/>
              </a:solidFill>
              <a:latin typeface="Play"/>
              <a:ea typeface="Play"/>
              <a:cs typeface="Play"/>
              <a:sym typeface="Play"/>
            </a:endParaRPr>
          </a:p>
          <a:p>
            <a:pPr indent="-342900" lvl="0" marL="457200" rtl="0" algn="l">
              <a:spcBef>
                <a:spcPts val="0"/>
              </a:spcBef>
              <a:spcAft>
                <a:spcPts val="0"/>
              </a:spcAft>
              <a:buClr>
                <a:schemeClr val="dk1"/>
              </a:buClr>
              <a:buSzPts val="1800"/>
              <a:buFont typeface="Play"/>
              <a:buChar char="●"/>
            </a:pPr>
            <a:r>
              <a:rPr lang="en-US" sz="1800">
                <a:solidFill>
                  <a:schemeClr val="dk1"/>
                </a:solidFill>
                <a:latin typeface="Play"/>
                <a:ea typeface="Play"/>
                <a:cs typeface="Play"/>
                <a:sym typeface="Play"/>
              </a:rPr>
              <a:t>Snapshot access + </a:t>
            </a:r>
            <a:r>
              <a:rPr lang="en-US" sz="1800">
                <a:solidFill>
                  <a:schemeClr val="dk1"/>
                </a:solidFill>
                <a:latin typeface="Play"/>
                <a:ea typeface="Play"/>
                <a:cs typeface="Play"/>
                <a:sym typeface="Play"/>
              </a:rPr>
              <a:t>management</a:t>
            </a:r>
            <a:endParaRPr sz="1800">
              <a:solidFill>
                <a:schemeClr val="dk1"/>
              </a:solidFill>
              <a:latin typeface="Play"/>
              <a:ea typeface="Play"/>
              <a:cs typeface="Play"/>
              <a:sym typeface="Play"/>
            </a:endParaRPr>
          </a:p>
        </p:txBody>
      </p:sp>
      <p:sp>
        <p:nvSpPr>
          <p:cNvPr id="402" name="Google Shape;402;g2ef2c5e708c_0_78"/>
          <p:cNvSpPr txBox="1"/>
          <p:nvPr/>
        </p:nvSpPr>
        <p:spPr>
          <a:xfrm>
            <a:off x="8034169" y="6332538"/>
            <a:ext cx="35055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1" lang="en-US" sz="900">
                <a:solidFill>
                  <a:srgbClr val="FF0000"/>
                </a:solidFill>
                <a:latin typeface="Play"/>
                <a:ea typeface="Play"/>
                <a:cs typeface="Play"/>
                <a:sym typeface="Play"/>
              </a:rPr>
              <a:t>SSDFS.ORG</a:t>
            </a:r>
            <a:endParaRPr b="1" sz="900">
              <a:solidFill>
                <a:srgbClr val="000000"/>
              </a:solidFill>
              <a:latin typeface="Play"/>
              <a:ea typeface="Play"/>
              <a:cs typeface="Play"/>
              <a:sym typeface="Play"/>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pic>
        <p:nvPicPr>
          <p:cNvPr descr="An image of a lake, mountains, and sky at night" id="407" name="Google Shape;407;p33"/>
          <p:cNvPicPr preferRelativeResize="0"/>
          <p:nvPr/>
        </p:nvPicPr>
        <p:blipFill rotWithShape="1">
          <a:blip r:embed="rId3">
            <a:alphaModFix/>
          </a:blip>
          <a:srcRect b="0" l="0" r="0" t="15730"/>
          <a:stretch/>
        </p:blipFill>
        <p:spPr>
          <a:xfrm>
            <a:off x="-4" y="10"/>
            <a:ext cx="12192000" cy="6857990"/>
          </a:xfrm>
          <a:prstGeom prst="rect">
            <a:avLst/>
          </a:prstGeom>
          <a:noFill/>
          <a:ln>
            <a:noFill/>
          </a:ln>
        </p:spPr>
      </p:pic>
      <p:sp>
        <p:nvSpPr>
          <p:cNvPr id="408" name="Google Shape;408;p33"/>
          <p:cNvSpPr txBox="1"/>
          <p:nvPr>
            <p:ph idx="12" type="sldNum"/>
          </p:nvPr>
        </p:nvSpPr>
        <p:spPr>
          <a:xfrm>
            <a:off x="11444747" y="6332538"/>
            <a:ext cx="539808"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solidFill>
                  <a:srgbClr val="FFFFFF"/>
                </a:solidFill>
              </a:rPr>
              <a:t>‹#›</a:t>
            </a:fld>
            <a:endParaRPr>
              <a:solidFill>
                <a:srgbClr val="FFFFFF"/>
              </a:solidFill>
            </a:endParaRPr>
          </a:p>
        </p:txBody>
      </p:sp>
      <p:sp>
        <p:nvSpPr>
          <p:cNvPr id="409" name="Google Shape;409;p33"/>
          <p:cNvSpPr txBox="1"/>
          <p:nvPr>
            <p:ph type="ctrTitle"/>
          </p:nvPr>
        </p:nvSpPr>
        <p:spPr>
          <a:xfrm>
            <a:off x="2818479" y="1734531"/>
            <a:ext cx="6864724" cy="2264395"/>
          </a:xfrm>
          <a:prstGeom prst="rect">
            <a:avLst/>
          </a:prstGeom>
          <a:noFill/>
          <a:ln>
            <a:noFill/>
          </a:ln>
        </p:spPr>
        <p:txBody>
          <a:bodyPr anchorCtr="0" anchor="b" bIns="45700" lIns="91425" spcFirstLastPara="1" rIns="91425" wrap="square" tIns="45700">
            <a:normAutofit/>
          </a:bodyPr>
          <a:lstStyle/>
          <a:p>
            <a:pPr indent="0" lvl="0" marL="0" rtl="0" algn="ctr">
              <a:lnSpc>
                <a:spcPct val="120000"/>
              </a:lnSpc>
              <a:spcBef>
                <a:spcPts val="0"/>
              </a:spcBef>
              <a:spcAft>
                <a:spcPts val="0"/>
              </a:spcAft>
              <a:buClr>
                <a:srgbClr val="FFFFFF"/>
              </a:buClr>
              <a:buSzPts val="3600"/>
              <a:buFont typeface="Arial"/>
              <a:buNone/>
            </a:pPr>
            <a:r>
              <a:rPr lang="en-US"/>
              <a:t>THANK YOU</a:t>
            </a:r>
            <a:br>
              <a:rPr lang="en-US"/>
            </a:br>
            <a:br>
              <a:rPr lang="en-US"/>
            </a:br>
            <a:r>
              <a:rPr lang="en-US"/>
              <a:t>QUESTIONS???</a:t>
            </a:r>
            <a:endParaRPr/>
          </a:p>
        </p:txBody>
      </p:sp>
      <p:sp>
        <p:nvSpPr>
          <p:cNvPr id="410" name="Google Shape;410;p33"/>
          <p:cNvSpPr txBox="1"/>
          <p:nvPr/>
        </p:nvSpPr>
        <p:spPr>
          <a:xfrm>
            <a:off x="8034169" y="6332538"/>
            <a:ext cx="35055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1" lang="en-US" sz="900">
                <a:solidFill>
                  <a:srgbClr val="FF0000"/>
                </a:solidFill>
                <a:latin typeface="Play"/>
                <a:ea typeface="Play"/>
                <a:cs typeface="Play"/>
                <a:sym typeface="Play"/>
              </a:rPr>
              <a:t>SSDFS.ORG</a:t>
            </a:r>
            <a:endParaRPr b="1" sz="900">
              <a:solidFill>
                <a:srgbClr val="000000"/>
              </a:solidFill>
              <a:latin typeface="Play"/>
              <a:ea typeface="Play"/>
              <a:cs typeface="Play"/>
              <a:sym typeface="Pla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2ef2c5e708c_0_2"/>
          <p:cNvSpPr txBox="1"/>
          <p:nvPr>
            <p:ph idx="12" type="sldNum"/>
          </p:nvPr>
        </p:nvSpPr>
        <p:spPr>
          <a:xfrm>
            <a:off x="11444747" y="6332538"/>
            <a:ext cx="539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102" name="Google Shape;102;g2ef2c5e708c_0_2"/>
          <p:cNvSpPr txBox="1"/>
          <p:nvPr/>
        </p:nvSpPr>
        <p:spPr>
          <a:xfrm>
            <a:off x="367525" y="197225"/>
            <a:ext cx="108681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lang="en-US" sz="2400">
                <a:solidFill>
                  <a:schemeClr val="dk1"/>
                </a:solidFill>
              </a:rPr>
              <a:t>What is the point of SSDFS?</a:t>
            </a:r>
            <a:endParaRPr b="1" i="0" sz="2400" u="none" cap="none" strike="noStrike">
              <a:solidFill>
                <a:schemeClr val="dk1"/>
              </a:solidFill>
              <a:latin typeface="Arial"/>
              <a:ea typeface="Arial"/>
              <a:cs typeface="Arial"/>
              <a:sym typeface="Arial"/>
            </a:endParaRPr>
          </a:p>
        </p:txBody>
      </p:sp>
      <p:pic>
        <p:nvPicPr>
          <p:cNvPr descr="Diagram&#10;&#10;Description automatically generated" id="103" name="Google Shape;103;g2ef2c5e708c_0_2"/>
          <p:cNvPicPr preferRelativeResize="0"/>
          <p:nvPr/>
        </p:nvPicPr>
        <p:blipFill rotWithShape="1">
          <a:blip r:embed="rId3">
            <a:alphaModFix/>
          </a:blip>
          <a:srcRect b="0" l="0" r="0" t="0"/>
          <a:stretch/>
        </p:blipFill>
        <p:spPr>
          <a:xfrm>
            <a:off x="172475" y="1603051"/>
            <a:ext cx="8202026" cy="3742026"/>
          </a:xfrm>
          <a:prstGeom prst="rect">
            <a:avLst/>
          </a:prstGeom>
          <a:noFill/>
          <a:ln>
            <a:noFill/>
          </a:ln>
        </p:spPr>
      </p:pic>
      <p:pic>
        <p:nvPicPr>
          <p:cNvPr id="104" name="Google Shape;104;g2ef2c5e708c_0_2"/>
          <p:cNvPicPr preferRelativeResize="0"/>
          <p:nvPr/>
        </p:nvPicPr>
        <p:blipFill rotWithShape="1">
          <a:blip r:embed="rId4">
            <a:alphaModFix/>
          </a:blip>
          <a:srcRect b="0" l="0" r="0" t="0"/>
          <a:stretch/>
        </p:blipFill>
        <p:spPr>
          <a:xfrm>
            <a:off x="8403975" y="748021"/>
            <a:ext cx="3580476" cy="1815853"/>
          </a:xfrm>
          <a:prstGeom prst="rect">
            <a:avLst/>
          </a:prstGeom>
          <a:noFill/>
          <a:ln>
            <a:noFill/>
          </a:ln>
        </p:spPr>
      </p:pic>
      <p:sp>
        <p:nvSpPr>
          <p:cNvPr id="105" name="Google Shape;105;g2ef2c5e708c_0_2"/>
          <p:cNvSpPr txBox="1"/>
          <p:nvPr/>
        </p:nvSpPr>
        <p:spPr>
          <a:xfrm>
            <a:off x="8729913" y="2571600"/>
            <a:ext cx="2928600" cy="5817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400"/>
              <a:buFont typeface="Arial"/>
              <a:buNone/>
            </a:pPr>
            <a:r>
              <a:rPr b="0" i="0" lang="en-US" sz="1200" u="none" cap="none" strike="noStrike">
                <a:solidFill>
                  <a:srgbClr val="FF0000"/>
                </a:solidFill>
                <a:latin typeface="Arial"/>
                <a:ea typeface="Arial"/>
                <a:cs typeface="Arial"/>
                <a:sym typeface="Arial"/>
              </a:rPr>
              <a:t>SSDFS can prolong SSD lifetime</a:t>
            </a:r>
            <a:endParaRPr b="0" i="0" sz="1200" u="none" cap="none" strike="noStrike">
              <a:solidFill>
                <a:srgbClr val="FF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400"/>
              <a:buFont typeface="Arial"/>
              <a:buNone/>
            </a:pPr>
            <a:r>
              <a:rPr b="0" i="0" lang="en-US" sz="1200" u="none" cap="none" strike="noStrike">
                <a:solidFill>
                  <a:srgbClr val="0000FF"/>
                </a:solidFill>
                <a:latin typeface="Arial"/>
                <a:ea typeface="Arial"/>
                <a:cs typeface="Arial"/>
                <a:sym typeface="Arial"/>
              </a:rPr>
              <a:t>2x - 10x</a:t>
            </a:r>
            <a:r>
              <a:rPr b="0" i="0" lang="en-US" sz="1200" u="none" cap="none" strike="noStrike">
                <a:solidFill>
                  <a:srgbClr val="FF0000"/>
                </a:solidFill>
                <a:latin typeface="Arial"/>
                <a:ea typeface="Arial"/>
                <a:cs typeface="Arial"/>
                <a:sym typeface="Arial"/>
              </a:rPr>
              <a:t> for real-life use-cases</a:t>
            </a:r>
            <a:endParaRPr b="0" i="0" sz="1200" u="none" cap="none" strike="noStrike">
              <a:solidFill>
                <a:srgbClr val="FF0000"/>
              </a:solidFill>
              <a:latin typeface="Arial"/>
              <a:ea typeface="Arial"/>
              <a:cs typeface="Arial"/>
              <a:sym typeface="Arial"/>
            </a:endParaRPr>
          </a:p>
        </p:txBody>
      </p:sp>
      <p:pic>
        <p:nvPicPr>
          <p:cNvPr id="106" name="Google Shape;106;g2ef2c5e708c_0_2"/>
          <p:cNvPicPr preferRelativeResize="0"/>
          <p:nvPr/>
        </p:nvPicPr>
        <p:blipFill rotWithShape="1">
          <a:blip r:embed="rId5">
            <a:alphaModFix/>
          </a:blip>
          <a:srcRect b="0" l="0" r="0" t="0"/>
          <a:stretch/>
        </p:blipFill>
        <p:spPr>
          <a:xfrm>
            <a:off x="8656151" y="3497625"/>
            <a:ext cx="3218300" cy="1699100"/>
          </a:xfrm>
          <a:prstGeom prst="rect">
            <a:avLst/>
          </a:prstGeom>
          <a:noFill/>
          <a:ln>
            <a:noFill/>
          </a:ln>
        </p:spPr>
      </p:pic>
      <p:sp>
        <p:nvSpPr>
          <p:cNvPr id="107" name="Google Shape;107;g2ef2c5e708c_0_2"/>
          <p:cNvSpPr txBox="1"/>
          <p:nvPr/>
        </p:nvSpPr>
        <p:spPr>
          <a:xfrm>
            <a:off x="8585900" y="5120525"/>
            <a:ext cx="3358800" cy="7941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400"/>
              <a:buFont typeface="Arial"/>
              <a:buNone/>
            </a:pPr>
            <a:r>
              <a:rPr b="0" i="0" lang="en-US" sz="1200" u="none" cap="none" strike="noStrike">
                <a:solidFill>
                  <a:srgbClr val="000000"/>
                </a:solidFill>
                <a:latin typeface="Arial"/>
                <a:ea typeface="Arial"/>
                <a:cs typeface="Arial"/>
                <a:sym typeface="Arial"/>
              </a:rPr>
              <a:t>SSDFS is capable to generate </a:t>
            </a:r>
            <a:r>
              <a:rPr b="1" i="0" lang="en-US" sz="1200" u="none" cap="none" strike="noStrike">
                <a:solidFill>
                  <a:srgbClr val="FF0000"/>
                </a:solidFill>
                <a:latin typeface="Arial"/>
                <a:ea typeface="Arial"/>
                <a:cs typeface="Arial"/>
                <a:sym typeface="Arial"/>
              </a:rPr>
              <a:t>smaller amount </a:t>
            </a:r>
            <a:r>
              <a:rPr b="0" i="0" lang="en-US" sz="1200" u="none" cap="none" strike="noStrike">
                <a:solidFill>
                  <a:srgbClr val="000000"/>
                </a:solidFill>
                <a:latin typeface="Arial"/>
                <a:ea typeface="Arial"/>
                <a:cs typeface="Arial"/>
                <a:sym typeface="Arial"/>
              </a:rPr>
              <a:t>(</a:t>
            </a:r>
            <a:r>
              <a:rPr b="0" i="0" lang="en-US" sz="1200" u="none" cap="none" strike="noStrike">
                <a:solidFill>
                  <a:srgbClr val="0000FF"/>
                </a:solidFill>
                <a:latin typeface="Arial"/>
                <a:ea typeface="Arial"/>
                <a:cs typeface="Arial"/>
                <a:sym typeface="Arial"/>
              </a:rPr>
              <a:t>1.5</a:t>
            </a:r>
            <a:r>
              <a:rPr b="0" i="0" lang="en-US" sz="1200" u="none" cap="none" strike="noStrike">
                <a:solidFill>
                  <a:srgbClr val="000000"/>
                </a:solidFill>
                <a:latin typeface="Arial"/>
                <a:ea typeface="Arial"/>
                <a:cs typeface="Arial"/>
                <a:sym typeface="Arial"/>
              </a:rPr>
              <a:t>x - </a:t>
            </a:r>
            <a:r>
              <a:rPr b="0" i="0" lang="en-US" sz="1200" u="none" cap="none" strike="noStrike">
                <a:solidFill>
                  <a:srgbClr val="FF0000"/>
                </a:solidFill>
                <a:latin typeface="Arial"/>
                <a:ea typeface="Arial"/>
                <a:cs typeface="Arial"/>
                <a:sym typeface="Arial"/>
              </a:rPr>
              <a:t>20</a:t>
            </a:r>
            <a:r>
              <a:rPr b="0" i="0" lang="en-US" sz="1200" u="none" cap="none" strike="noStrike">
                <a:solidFill>
                  <a:srgbClr val="000000"/>
                </a:solidFill>
                <a:latin typeface="Arial"/>
                <a:ea typeface="Arial"/>
                <a:cs typeface="Arial"/>
                <a:sym typeface="Arial"/>
              </a:rPr>
              <a:t>x)</a:t>
            </a:r>
            <a:r>
              <a:rPr b="1" i="0" lang="en-US" sz="1200" u="none" cap="none" strike="noStrike">
                <a:solidFill>
                  <a:srgbClr val="FF0000"/>
                </a:solidFill>
                <a:latin typeface="Arial"/>
                <a:ea typeface="Arial"/>
                <a:cs typeface="Arial"/>
                <a:sym typeface="Arial"/>
              </a:rPr>
              <a:t> of write I/O</a:t>
            </a:r>
            <a:r>
              <a:rPr b="0" i="0" lang="en-US" sz="1200" u="none" cap="none" strike="noStrike">
                <a:solidFill>
                  <a:srgbClr val="000000"/>
                </a:solidFill>
                <a:latin typeface="Arial"/>
                <a:ea typeface="Arial"/>
                <a:cs typeface="Arial"/>
                <a:sym typeface="Arial"/>
              </a:rPr>
              <a:t> requests comparing with other file systems.</a:t>
            </a:r>
            <a:endParaRPr b="0" i="0" sz="1200" u="none" cap="none" strike="noStrike">
              <a:solidFill>
                <a:srgbClr val="000000"/>
              </a:solidFill>
              <a:latin typeface="Arial"/>
              <a:ea typeface="Arial"/>
              <a:cs typeface="Arial"/>
              <a:sym typeface="Arial"/>
            </a:endParaRPr>
          </a:p>
        </p:txBody>
      </p:sp>
      <p:sp>
        <p:nvSpPr>
          <p:cNvPr id="108" name="Google Shape;108;g2ef2c5e708c_0_2"/>
          <p:cNvSpPr txBox="1"/>
          <p:nvPr/>
        </p:nvSpPr>
        <p:spPr>
          <a:xfrm>
            <a:off x="8034169" y="6332538"/>
            <a:ext cx="35055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1" lang="en-US" sz="900">
                <a:solidFill>
                  <a:srgbClr val="FF0000"/>
                </a:solidFill>
                <a:latin typeface="Play"/>
                <a:ea typeface="Play"/>
                <a:cs typeface="Play"/>
                <a:sym typeface="Play"/>
              </a:rPr>
              <a:t>SSDFS.ORG</a:t>
            </a:r>
            <a:endParaRPr b="1" sz="900">
              <a:solidFill>
                <a:srgbClr val="000000"/>
              </a:solidFill>
              <a:latin typeface="Play"/>
              <a:ea typeface="Play"/>
              <a:cs typeface="Play"/>
              <a:sym typeface="Pl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2ef2c5e708c_0_8"/>
          <p:cNvSpPr txBox="1"/>
          <p:nvPr>
            <p:ph idx="12" type="sldNum"/>
          </p:nvPr>
        </p:nvSpPr>
        <p:spPr>
          <a:xfrm>
            <a:off x="11444747" y="6332538"/>
            <a:ext cx="539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114" name="Google Shape;114;g2ef2c5e708c_0_8"/>
          <p:cNvSpPr txBox="1"/>
          <p:nvPr/>
        </p:nvSpPr>
        <p:spPr>
          <a:xfrm>
            <a:off x="367525" y="197225"/>
            <a:ext cx="108681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lang="en-US" sz="2400">
                <a:solidFill>
                  <a:schemeClr val="dk1"/>
                </a:solidFill>
              </a:rPr>
              <a:t>SSDFS architecture </a:t>
            </a:r>
            <a:r>
              <a:rPr b="1" lang="en-US" sz="2400">
                <a:solidFill>
                  <a:srgbClr val="1F2329"/>
                </a:solidFill>
                <a:highlight>
                  <a:schemeClr val="lt1"/>
                </a:highlight>
              </a:rPr>
              <a:t>(logical vs. physical view)</a:t>
            </a:r>
            <a:endParaRPr b="1" i="0" sz="2400" u="none" cap="none" strike="noStrike">
              <a:solidFill>
                <a:schemeClr val="dk1"/>
              </a:solidFill>
              <a:latin typeface="Arial"/>
              <a:ea typeface="Arial"/>
              <a:cs typeface="Arial"/>
              <a:sym typeface="Arial"/>
            </a:endParaRPr>
          </a:p>
        </p:txBody>
      </p:sp>
      <p:pic>
        <p:nvPicPr>
          <p:cNvPr descr="Graphical user interface, diagram&#10;&#10;Description automatically generated" id="115" name="Google Shape;115;g2ef2c5e708c_0_8"/>
          <p:cNvPicPr preferRelativeResize="0"/>
          <p:nvPr/>
        </p:nvPicPr>
        <p:blipFill rotWithShape="1">
          <a:blip r:embed="rId3">
            <a:alphaModFix/>
          </a:blip>
          <a:srcRect b="0" l="0" r="0" t="0"/>
          <a:stretch/>
        </p:blipFill>
        <p:spPr>
          <a:xfrm>
            <a:off x="433449" y="1163575"/>
            <a:ext cx="11325100" cy="4756725"/>
          </a:xfrm>
          <a:prstGeom prst="rect">
            <a:avLst/>
          </a:prstGeom>
          <a:noFill/>
          <a:ln>
            <a:noFill/>
          </a:ln>
        </p:spPr>
      </p:pic>
      <p:sp>
        <p:nvSpPr>
          <p:cNvPr id="116" name="Google Shape;116;g2ef2c5e708c_0_8"/>
          <p:cNvSpPr txBox="1"/>
          <p:nvPr/>
        </p:nvSpPr>
        <p:spPr>
          <a:xfrm>
            <a:off x="8034169" y="6332538"/>
            <a:ext cx="35055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1" lang="en-US" sz="900">
                <a:solidFill>
                  <a:srgbClr val="FF0000"/>
                </a:solidFill>
                <a:latin typeface="Play"/>
                <a:ea typeface="Play"/>
                <a:cs typeface="Play"/>
                <a:sym typeface="Play"/>
              </a:rPr>
              <a:t>SSDFS.ORG</a:t>
            </a:r>
            <a:endParaRPr b="1" sz="900">
              <a:solidFill>
                <a:srgbClr val="000000"/>
              </a:solidFill>
              <a:latin typeface="Play"/>
              <a:ea typeface="Play"/>
              <a:cs typeface="Play"/>
              <a:sym typeface="Pl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2efb0c74de3_0_1"/>
          <p:cNvSpPr txBox="1"/>
          <p:nvPr>
            <p:ph idx="12" type="sldNum"/>
          </p:nvPr>
        </p:nvSpPr>
        <p:spPr>
          <a:xfrm>
            <a:off x="11444747" y="6332538"/>
            <a:ext cx="539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122" name="Google Shape;122;g2efb0c74de3_0_1"/>
          <p:cNvSpPr txBox="1"/>
          <p:nvPr/>
        </p:nvSpPr>
        <p:spPr>
          <a:xfrm>
            <a:off x="367525" y="197225"/>
            <a:ext cx="108681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lang="en-US" sz="2400">
                <a:solidFill>
                  <a:schemeClr val="dk1"/>
                </a:solidFill>
              </a:rPr>
              <a:t>SSDFS architecture </a:t>
            </a:r>
            <a:r>
              <a:rPr b="1" lang="en-US" sz="2400">
                <a:solidFill>
                  <a:srgbClr val="1F2329"/>
                </a:solidFill>
                <a:highlight>
                  <a:schemeClr val="lt1"/>
                </a:highlight>
              </a:rPr>
              <a:t>(metadata)</a:t>
            </a:r>
            <a:endParaRPr b="1" i="0" sz="2400" u="none" cap="none" strike="noStrike">
              <a:solidFill>
                <a:schemeClr val="dk1"/>
              </a:solidFill>
              <a:latin typeface="Arial"/>
              <a:ea typeface="Arial"/>
              <a:cs typeface="Arial"/>
              <a:sym typeface="Arial"/>
            </a:endParaRPr>
          </a:p>
        </p:txBody>
      </p:sp>
      <p:pic>
        <p:nvPicPr>
          <p:cNvPr descr="Diagram&#10;&#10;Description automatically generated" id="123" name="Google Shape;123;g2efb0c74de3_0_1"/>
          <p:cNvPicPr preferRelativeResize="0"/>
          <p:nvPr/>
        </p:nvPicPr>
        <p:blipFill rotWithShape="1">
          <a:blip r:embed="rId3">
            <a:alphaModFix/>
          </a:blip>
          <a:srcRect b="0" l="0" r="0" t="0"/>
          <a:stretch/>
        </p:blipFill>
        <p:spPr>
          <a:xfrm>
            <a:off x="1043299" y="1147926"/>
            <a:ext cx="10105424" cy="4880075"/>
          </a:xfrm>
          <a:prstGeom prst="rect">
            <a:avLst/>
          </a:prstGeom>
          <a:noFill/>
          <a:ln>
            <a:noFill/>
          </a:ln>
        </p:spPr>
      </p:pic>
      <p:sp>
        <p:nvSpPr>
          <p:cNvPr id="124" name="Google Shape;124;g2efb0c74de3_0_1"/>
          <p:cNvSpPr txBox="1"/>
          <p:nvPr/>
        </p:nvSpPr>
        <p:spPr>
          <a:xfrm>
            <a:off x="8034169" y="6332538"/>
            <a:ext cx="35055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1" lang="en-US" sz="900">
                <a:solidFill>
                  <a:srgbClr val="FF0000"/>
                </a:solidFill>
                <a:latin typeface="Play"/>
                <a:ea typeface="Play"/>
                <a:cs typeface="Play"/>
                <a:sym typeface="Play"/>
              </a:rPr>
              <a:t>SSDFS.ORG</a:t>
            </a:r>
            <a:endParaRPr b="1" sz="900">
              <a:solidFill>
                <a:srgbClr val="000000"/>
              </a:solidFill>
              <a:latin typeface="Play"/>
              <a:ea typeface="Play"/>
              <a:cs typeface="Play"/>
              <a:sym typeface="Pla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2ef2c5e708c_0_13"/>
          <p:cNvSpPr txBox="1"/>
          <p:nvPr>
            <p:ph idx="12" type="sldNum"/>
          </p:nvPr>
        </p:nvSpPr>
        <p:spPr>
          <a:xfrm>
            <a:off x="11444747" y="6332538"/>
            <a:ext cx="539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130" name="Google Shape;130;g2ef2c5e708c_0_13"/>
          <p:cNvSpPr txBox="1"/>
          <p:nvPr/>
        </p:nvSpPr>
        <p:spPr>
          <a:xfrm>
            <a:off x="367525" y="197225"/>
            <a:ext cx="108681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lang="en-US" sz="2400">
                <a:solidFill>
                  <a:schemeClr val="dk1"/>
                </a:solidFill>
              </a:rPr>
              <a:t>Recently implemented and stabilized features</a:t>
            </a:r>
            <a:endParaRPr b="1" i="0" sz="2400" u="none" cap="none" strike="noStrike">
              <a:solidFill>
                <a:schemeClr val="dk1"/>
              </a:solidFill>
              <a:latin typeface="Arial"/>
              <a:ea typeface="Arial"/>
              <a:cs typeface="Arial"/>
              <a:sym typeface="Arial"/>
            </a:endParaRPr>
          </a:p>
        </p:txBody>
      </p:sp>
      <p:sp>
        <p:nvSpPr>
          <p:cNvPr id="131" name="Google Shape;131;g2ef2c5e708c_0_13"/>
          <p:cNvSpPr txBox="1"/>
          <p:nvPr/>
        </p:nvSpPr>
        <p:spPr>
          <a:xfrm>
            <a:off x="467025" y="910800"/>
            <a:ext cx="110196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rgbClr val="38761D"/>
                </a:solidFill>
                <a:latin typeface="Play"/>
                <a:ea typeface="Play"/>
                <a:cs typeface="Play"/>
                <a:sym typeface="Play"/>
              </a:rPr>
              <a:t>Newly implemented features</a:t>
            </a:r>
            <a:r>
              <a:rPr lang="en-US">
                <a:solidFill>
                  <a:schemeClr val="dk1"/>
                </a:solidFill>
                <a:latin typeface="Play"/>
                <a:ea typeface="Play"/>
                <a:cs typeface="Play"/>
                <a:sym typeface="Play"/>
              </a:rPr>
              <a:t>:</a:t>
            </a:r>
            <a:endParaRPr>
              <a:solidFill>
                <a:schemeClr val="dk1"/>
              </a:solidFill>
              <a:latin typeface="Play"/>
              <a:ea typeface="Play"/>
              <a:cs typeface="Play"/>
              <a:sym typeface="Play"/>
            </a:endParaRPr>
          </a:p>
          <a:p>
            <a:pPr indent="-317500" lvl="0" marL="457200" rtl="0" algn="l">
              <a:spcBef>
                <a:spcPts val="0"/>
              </a:spcBef>
              <a:spcAft>
                <a:spcPts val="0"/>
              </a:spcAft>
              <a:buClr>
                <a:srgbClr val="FF0000"/>
              </a:buClr>
              <a:buSzPts val="1400"/>
              <a:buFont typeface="Play"/>
              <a:buChar char="●"/>
            </a:pPr>
            <a:r>
              <a:rPr lang="en-US">
                <a:solidFill>
                  <a:srgbClr val="FF0000"/>
                </a:solidFill>
                <a:latin typeface="Play"/>
                <a:ea typeface="Play"/>
                <a:cs typeface="Play"/>
                <a:sym typeface="Play"/>
              </a:rPr>
              <a:t>folio support</a:t>
            </a:r>
            <a:endParaRPr>
              <a:solidFill>
                <a:srgbClr val="FF0000"/>
              </a:solidFill>
              <a:latin typeface="Play"/>
              <a:ea typeface="Play"/>
              <a:cs typeface="Play"/>
              <a:sym typeface="Play"/>
            </a:endParaRPr>
          </a:p>
          <a:p>
            <a:pPr indent="-317500" lvl="0" marL="457200" rtl="0" algn="l">
              <a:spcBef>
                <a:spcPts val="0"/>
              </a:spcBef>
              <a:spcAft>
                <a:spcPts val="0"/>
              </a:spcAft>
              <a:buClr>
                <a:schemeClr val="dk1"/>
              </a:buClr>
              <a:buSzPts val="1400"/>
              <a:buFont typeface="Play"/>
              <a:buChar char="●"/>
            </a:pPr>
            <a:r>
              <a:rPr lang="en-US">
                <a:solidFill>
                  <a:schemeClr val="dk1"/>
                </a:solidFill>
                <a:latin typeface="Play"/>
                <a:ea typeface="Play"/>
                <a:cs typeface="Play"/>
                <a:sym typeface="Play"/>
              </a:rPr>
              <a:t>Offset </a:t>
            </a:r>
            <a:r>
              <a:rPr lang="en-US">
                <a:solidFill>
                  <a:schemeClr val="dk1"/>
                </a:solidFill>
                <a:latin typeface="Play"/>
                <a:ea typeface="Play"/>
                <a:cs typeface="Play"/>
                <a:sym typeface="Play"/>
              </a:rPr>
              <a:t>translation</a:t>
            </a:r>
            <a:r>
              <a:rPr lang="en-US">
                <a:solidFill>
                  <a:schemeClr val="dk1"/>
                </a:solidFill>
                <a:latin typeface="Play"/>
                <a:ea typeface="Play"/>
                <a:cs typeface="Play"/>
                <a:sym typeface="Play"/>
              </a:rPr>
              <a:t> table compression</a:t>
            </a:r>
            <a:endParaRPr>
              <a:solidFill>
                <a:schemeClr val="dk1"/>
              </a:solidFill>
              <a:latin typeface="Play"/>
              <a:ea typeface="Play"/>
              <a:cs typeface="Play"/>
              <a:sym typeface="Play"/>
            </a:endParaRPr>
          </a:p>
          <a:p>
            <a:pPr indent="-317500" lvl="0" marL="457200" rtl="0" algn="l">
              <a:spcBef>
                <a:spcPts val="0"/>
              </a:spcBef>
              <a:spcAft>
                <a:spcPts val="0"/>
              </a:spcAft>
              <a:buClr>
                <a:srgbClr val="0000FF"/>
              </a:buClr>
              <a:buSzPts val="1400"/>
              <a:buFont typeface="Play"/>
              <a:buChar char="●"/>
            </a:pPr>
            <a:r>
              <a:rPr lang="en-US">
                <a:solidFill>
                  <a:srgbClr val="0000FF"/>
                </a:solidFill>
                <a:latin typeface="Play"/>
                <a:ea typeface="Play"/>
                <a:cs typeface="Play"/>
                <a:sym typeface="Play"/>
              </a:rPr>
              <a:t>Storing offset </a:t>
            </a:r>
            <a:r>
              <a:rPr lang="en-US">
                <a:solidFill>
                  <a:srgbClr val="0000FF"/>
                </a:solidFill>
                <a:latin typeface="Play"/>
                <a:ea typeface="Play"/>
                <a:cs typeface="Play"/>
                <a:sym typeface="Play"/>
              </a:rPr>
              <a:t>translation</a:t>
            </a:r>
            <a:r>
              <a:rPr lang="en-US">
                <a:solidFill>
                  <a:srgbClr val="0000FF"/>
                </a:solidFill>
                <a:latin typeface="Play"/>
                <a:ea typeface="Play"/>
                <a:cs typeface="Play"/>
                <a:sym typeface="Play"/>
              </a:rPr>
              <a:t> table in </a:t>
            </a:r>
            <a:r>
              <a:rPr lang="en-US">
                <a:solidFill>
                  <a:srgbClr val="0000FF"/>
                </a:solidFill>
                <a:latin typeface="Play"/>
                <a:ea typeface="Play"/>
                <a:cs typeface="Play"/>
                <a:sym typeface="Play"/>
              </a:rPr>
              <a:t>every</a:t>
            </a:r>
            <a:r>
              <a:rPr lang="en-US">
                <a:solidFill>
                  <a:srgbClr val="0000FF"/>
                </a:solidFill>
                <a:latin typeface="Play"/>
                <a:ea typeface="Play"/>
                <a:cs typeface="Play"/>
                <a:sym typeface="Play"/>
              </a:rPr>
              <a:t> log</a:t>
            </a:r>
            <a:endParaRPr>
              <a:solidFill>
                <a:srgbClr val="0000FF"/>
              </a:solidFill>
              <a:latin typeface="Play"/>
              <a:ea typeface="Play"/>
              <a:cs typeface="Play"/>
              <a:sym typeface="Play"/>
            </a:endParaRPr>
          </a:p>
          <a:p>
            <a:pPr indent="-317500" lvl="0" marL="457200" rtl="0" algn="l">
              <a:spcBef>
                <a:spcPts val="0"/>
              </a:spcBef>
              <a:spcAft>
                <a:spcPts val="0"/>
              </a:spcAft>
              <a:buClr>
                <a:srgbClr val="FF0000"/>
              </a:buClr>
              <a:buSzPts val="1400"/>
              <a:buFont typeface="Play"/>
              <a:buChar char="●"/>
            </a:pPr>
            <a:r>
              <a:rPr lang="en-US">
                <a:solidFill>
                  <a:srgbClr val="FF0000"/>
                </a:solidFill>
                <a:latin typeface="Play"/>
                <a:ea typeface="Play"/>
                <a:cs typeface="Play"/>
                <a:sym typeface="Play"/>
              </a:rPr>
              <a:t>Erase block inflation model</a:t>
            </a:r>
            <a:endParaRPr>
              <a:solidFill>
                <a:srgbClr val="FF0000"/>
              </a:solidFill>
              <a:latin typeface="Play"/>
              <a:ea typeface="Play"/>
              <a:cs typeface="Play"/>
              <a:sym typeface="Play"/>
            </a:endParaRPr>
          </a:p>
          <a:p>
            <a:pPr indent="-317500" lvl="0" marL="457200" rtl="0" algn="l">
              <a:spcBef>
                <a:spcPts val="0"/>
              </a:spcBef>
              <a:spcAft>
                <a:spcPts val="0"/>
              </a:spcAft>
              <a:buClr>
                <a:schemeClr val="dk1"/>
              </a:buClr>
              <a:buSzPts val="1400"/>
              <a:buFont typeface="Play"/>
              <a:buChar char="●"/>
            </a:pPr>
            <a:r>
              <a:rPr lang="en-US">
                <a:solidFill>
                  <a:schemeClr val="dk1"/>
                </a:solidFill>
                <a:latin typeface="Play"/>
                <a:ea typeface="Play"/>
                <a:cs typeface="Play"/>
                <a:sym typeface="Play"/>
              </a:rPr>
              <a:t>Erase block based deduplication</a:t>
            </a:r>
            <a:endParaRPr>
              <a:solidFill>
                <a:schemeClr val="dk1"/>
              </a:solidFill>
              <a:latin typeface="Play"/>
              <a:ea typeface="Play"/>
              <a:cs typeface="Play"/>
              <a:sym typeface="Play"/>
            </a:endParaRPr>
          </a:p>
          <a:p>
            <a:pPr indent="-317500" lvl="0" marL="457200" rtl="0" algn="l">
              <a:spcBef>
                <a:spcPts val="0"/>
              </a:spcBef>
              <a:spcAft>
                <a:spcPts val="0"/>
              </a:spcAft>
              <a:buClr>
                <a:schemeClr val="dk1"/>
              </a:buClr>
              <a:buSzPts val="1400"/>
              <a:buFont typeface="Play"/>
              <a:buChar char="●"/>
            </a:pPr>
            <a:r>
              <a:rPr lang="en-US">
                <a:solidFill>
                  <a:schemeClr val="dk1"/>
                </a:solidFill>
                <a:latin typeface="Play"/>
                <a:ea typeface="Play"/>
                <a:cs typeface="Play"/>
                <a:sym typeface="Play"/>
              </a:rPr>
              <a:t>Fixed set of superblock segments</a:t>
            </a:r>
            <a:endParaRPr>
              <a:solidFill>
                <a:schemeClr val="dk1"/>
              </a:solidFill>
              <a:latin typeface="Play"/>
              <a:ea typeface="Play"/>
              <a:cs typeface="Play"/>
              <a:sym typeface="Play"/>
            </a:endParaRPr>
          </a:p>
          <a:p>
            <a:pPr indent="-317500" lvl="0" marL="457200" rtl="0" algn="l">
              <a:spcBef>
                <a:spcPts val="0"/>
              </a:spcBef>
              <a:spcAft>
                <a:spcPts val="0"/>
              </a:spcAft>
              <a:buClr>
                <a:srgbClr val="0000FF"/>
              </a:buClr>
              <a:buSzPts val="1400"/>
              <a:buFont typeface="Play"/>
              <a:buChar char="●"/>
            </a:pPr>
            <a:r>
              <a:rPr lang="en-US">
                <a:solidFill>
                  <a:srgbClr val="0000FF"/>
                </a:solidFill>
                <a:latin typeface="Play"/>
                <a:ea typeface="Play"/>
                <a:cs typeface="Play"/>
                <a:sym typeface="Play"/>
              </a:rPr>
              <a:t>recoverfs tool</a:t>
            </a:r>
            <a:endParaRPr>
              <a:solidFill>
                <a:srgbClr val="0000FF"/>
              </a:solidFill>
              <a:latin typeface="Play"/>
              <a:ea typeface="Play"/>
              <a:cs typeface="Play"/>
              <a:sym typeface="Play"/>
            </a:endParaRPr>
          </a:p>
          <a:p>
            <a:pPr indent="-317500" lvl="0" marL="457200" rtl="0" algn="l">
              <a:spcBef>
                <a:spcPts val="0"/>
              </a:spcBef>
              <a:spcAft>
                <a:spcPts val="0"/>
              </a:spcAft>
              <a:buClr>
                <a:schemeClr val="dk1"/>
              </a:buClr>
              <a:buSzPts val="1400"/>
              <a:buFont typeface="Play"/>
              <a:buChar char="●"/>
            </a:pPr>
            <a:r>
              <a:rPr lang="en-US">
                <a:solidFill>
                  <a:schemeClr val="dk1"/>
                </a:solidFill>
                <a:latin typeface="Play"/>
                <a:ea typeface="Play"/>
                <a:cs typeface="Play"/>
                <a:sym typeface="Play"/>
              </a:rPr>
              <a:t>Snapshot rules</a:t>
            </a:r>
            <a:endParaRPr>
              <a:solidFill>
                <a:schemeClr val="dk1"/>
              </a:solidFill>
              <a:latin typeface="Play"/>
              <a:ea typeface="Play"/>
              <a:cs typeface="Play"/>
              <a:sym typeface="Play"/>
            </a:endParaRPr>
          </a:p>
          <a:p>
            <a:pPr indent="0" lvl="0" marL="0" rtl="0" algn="l">
              <a:spcBef>
                <a:spcPts val="0"/>
              </a:spcBef>
              <a:spcAft>
                <a:spcPts val="0"/>
              </a:spcAft>
              <a:buNone/>
            </a:pPr>
            <a:r>
              <a:t/>
            </a:r>
            <a:endParaRPr>
              <a:solidFill>
                <a:schemeClr val="dk1"/>
              </a:solidFill>
              <a:latin typeface="Play"/>
              <a:ea typeface="Play"/>
              <a:cs typeface="Play"/>
              <a:sym typeface="Play"/>
            </a:endParaRPr>
          </a:p>
          <a:p>
            <a:pPr indent="0" lvl="0" marL="0" rtl="0" algn="l">
              <a:spcBef>
                <a:spcPts val="0"/>
              </a:spcBef>
              <a:spcAft>
                <a:spcPts val="0"/>
              </a:spcAft>
              <a:buNone/>
            </a:pPr>
            <a:r>
              <a:rPr b="1" lang="en-US">
                <a:solidFill>
                  <a:srgbClr val="F1C232"/>
                </a:solidFill>
                <a:latin typeface="Play"/>
                <a:ea typeface="Play"/>
                <a:cs typeface="Play"/>
                <a:sym typeface="Play"/>
              </a:rPr>
              <a:t>Stabilized features</a:t>
            </a:r>
            <a:r>
              <a:rPr lang="en-US">
                <a:solidFill>
                  <a:schemeClr val="dk1"/>
                </a:solidFill>
                <a:latin typeface="Play"/>
                <a:ea typeface="Play"/>
                <a:cs typeface="Play"/>
                <a:sym typeface="Play"/>
              </a:rPr>
              <a:t>:</a:t>
            </a:r>
            <a:endParaRPr>
              <a:solidFill>
                <a:schemeClr val="dk1"/>
              </a:solidFill>
              <a:latin typeface="Play"/>
              <a:ea typeface="Play"/>
              <a:cs typeface="Play"/>
              <a:sym typeface="Play"/>
            </a:endParaRPr>
          </a:p>
          <a:p>
            <a:pPr indent="-317500" lvl="0" marL="457200" rtl="0" algn="l">
              <a:spcBef>
                <a:spcPts val="0"/>
              </a:spcBef>
              <a:spcAft>
                <a:spcPts val="0"/>
              </a:spcAft>
              <a:buClr>
                <a:schemeClr val="dk1"/>
              </a:buClr>
              <a:buSzPts val="1400"/>
              <a:buFont typeface="Play"/>
              <a:buChar char="●"/>
            </a:pPr>
            <a:r>
              <a:rPr lang="en-US">
                <a:solidFill>
                  <a:schemeClr val="dk1"/>
                </a:solidFill>
                <a:latin typeface="Play"/>
                <a:ea typeface="Play"/>
                <a:cs typeface="Play"/>
                <a:sym typeface="Play"/>
              </a:rPr>
              <a:t>Support 8K, 16K, 32K logical block sizes</a:t>
            </a:r>
            <a:endParaRPr>
              <a:solidFill>
                <a:schemeClr val="dk1"/>
              </a:solidFill>
              <a:latin typeface="Play"/>
              <a:ea typeface="Play"/>
              <a:cs typeface="Play"/>
              <a:sym typeface="Play"/>
            </a:endParaRPr>
          </a:p>
          <a:p>
            <a:pPr indent="-317500" lvl="0" marL="457200" rtl="0" algn="l">
              <a:spcBef>
                <a:spcPts val="0"/>
              </a:spcBef>
              <a:spcAft>
                <a:spcPts val="0"/>
              </a:spcAft>
              <a:buClr>
                <a:schemeClr val="dk1"/>
              </a:buClr>
              <a:buSzPts val="1400"/>
              <a:buFont typeface="Play"/>
              <a:buChar char="●"/>
            </a:pPr>
            <a:r>
              <a:rPr lang="en-US">
                <a:solidFill>
                  <a:schemeClr val="dk1"/>
                </a:solidFill>
                <a:latin typeface="Play"/>
                <a:ea typeface="Play"/>
                <a:cs typeface="Play"/>
                <a:sym typeface="Play"/>
              </a:rPr>
              <a:t>Support multiple erase blocks in segment (not fully stabilized)</a:t>
            </a:r>
            <a:endParaRPr>
              <a:solidFill>
                <a:schemeClr val="dk1"/>
              </a:solidFill>
              <a:latin typeface="Play"/>
              <a:ea typeface="Play"/>
              <a:cs typeface="Play"/>
              <a:sym typeface="Play"/>
            </a:endParaRPr>
          </a:p>
        </p:txBody>
      </p:sp>
      <p:sp>
        <p:nvSpPr>
          <p:cNvPr id="132" name="Google Shape;132;g2ef2c5e708c_0_13"/>
          <p:cNvSpPr txBox="1"/>
          <p:nvPr/>
        </p:nvSpPr>
        <p:spPr>
          <a:xfrm>
            <a:off x="8034169" y="6332538"/>
            <a:ext cx="35055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1" lang="en-US" sz="900">
                <a:solidFill>
                  <a:srgbClr val="FF0000"/>
                </a:solidFill>
                <a:latin typeface="Play"/>
                <a:ea typeface="Play"/>
                <a:cs typeface="Play"/>
                <a:sym typeface="Play"/>
              </a:rPr>
              <a:t>SSDFS.ORG</a:t>
            </a:r>
            <a:endParaRPr b="1" sz="900">
              <a:solidFill>
                <a:srgbClr val="000000"/>
              </a:solidFill>
              <a:latin typeface="Play"/>
              <a:ea typeface="Play"/>
              <a:cs typeface="Play"/>
              <a:sym typeface="Pl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2ef2c5e708c_0_18"/>
          <p:cNvSpPr txBox="1"/>
          <p:nvPr>
            <p:ph idx="12" type="sldNum"/>
          </p:nvPr>
        </p:nvSpPr>
        <p:spPr>
          <a:xfrm>
            <a:off x="11444747" y="6332538"/>
            <a:ext cx="539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138" name="Google Shape;138;g2ef2c5e708c_0_18"/>
          <p:cNvSpPr txBox="1"/>
          <p:nvPr/>
        </p:nvSpPr>
        <p:spPr>
          <a:xfrm>
            <a:off x="367525" y="197225"/>
            <a:ext cx="108681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lang="en-US" sz="2400">
                <a:solidFill>
                  <a:schemeClr val="dk1"/>
                </a:solidFill>
              </a:rPr>
              <a:t>Folio support</a:t>
            </a:r>
            <a:endParaRPr b="1" i="0" sz="2400" u="none" cap="none" strike="noStrike">
              <a:solidFill>
                <a:schemeClr val="dk1"/>
              </a:solidFill>
              <a:latin typeface="Arial"/>
              <a:ea typeface="Arial"/>
              <a:cs typeface="Arial"/>
              <a:sym typeface="Arial"/>
            </a:endParaRPr>
          </a:p>
        </p:txBody>
      </p:sp>
      <p:sp>
        <p:nvSpPr>
          <p:cNvPr id="139" name="Google Shape;139;g2ef2c5e708c_0_18"/>
          <p:cNvSpPr txBox="1"/>
          <p:nvPr/>
        </p:nvSpPr>
        <p:spPr>
          <a:xfrm>
            <a:off x="476950" y="934000"/>
            <a:ext cx="99861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1"/>
                </a:solidFill>
                <a:latin typeface="Play"/>
                <a:ea typeface="Play"/>
                <a:cs typeface="Play"/>
                <a:sym typeface="Play"/>
              </a:rPr>
              <a:t>Current status:</a:t>
            </a:r>
            <a:endParaRPr>
              <a:solidFill>
                <a:schemeClr val="dk1"/>
              </a:solidFill>
              <a:latin typeface="Play"/>
              <a:ea typeface="Play"/>
              <a:cs typeface="Play"/>
              <a:sym typeface="Play"/>
            </a:endParaRPr>
          </a:p>
          <a:p>
            <a:pPr indent="-317500" lvl="0" marL="457200" rtl="0" algn="l">
              <a:spcBef>
                <a:spcPts val="0"/>
              </a:spcBef>
              <a:spcAft>
                <a:spcPts val="0"/>
              </a:spcAft>
              <a:buClr>
                <a:schemeClr val="dk1"/>
              </a:buClr>
              <a:buSzPts val="1400"/>
              <a:buFont typeface="Play"/>
              <a:buChar char="●"/>
            </a:pPr>
            <a:r>
              <a:rPr lang="en-US">
                <a:solidFill>
                  <a:schemeClr val="dk1"/>
                </a:solidFill>
                <a:latin typeface="Play"/>
                <a:ea typeface="Play"/>
                <a:cs typeface="Play"/>
                <a:sym typeface="Play"/>
              </a:rPr>
              <a:t>Folio support is implemented and tested</a:t>
            </a:r>
            <a:endParaRPr>
              <a:solidFill>
                <a:schemeClr val="dk1"/>
              </a:solidFill>
              <a:latin typeface="Play"/>
              <a:ea typeface="Play"/>
              <a:cs typeface="Play"/>
              <a:sym typeface="Play"/>
            </a:endParaRPr>
          </a:p>
          <a:p>
            <a:pPr indent="-317500" lvl="0" marL="457200" rtl="0" algn="l">
              <a:spcBef>
                <a:spcPts val="0"/>
              </a:spcBef>
              <a:spcAft>
                <a:spcPts val="0"/>
              </a:spcAft>
              <a:buClr>
                <a:schemeClr val="dk1"/>
              </a:buClr>
              <a:buSzPts val="1400"/>
              <a:buFont typeface="Play"/>
              <a:buChar char="●"/>
            </a:pPr>
            <a:r>
              <a:rPr lang="en-US">
                <a:solidFill>
                  <a:schemeClr val="dk1"/>
                </a:solidFill>
                <a:latin typeface="Play"/>
                <a:ea typeface="Play"/>
                <a:cs typeface="Play"/>
                <a:sym typeface="Play"/>
              </a:rPr>
              <a:t>It looks mostly stable (however, some </a:t>
            </a:r>
            <a:r>
              <a:rPr lang="en-US">
                <a:solidFill>
                  <a:schemeClr val="dk1"/>
                </a:solidFill>
                <a:latin typeface="Play"/>
                <a:ea typeface="Play"/>
                <a:cs typeface="Play"/>
                <a:sym typeface="Play"/>
              </a:rPr>
              <a:t>particular</a:t>
            </a:r>
            <a:r>
              <a:rPr lang="en-US">
                <a:solidFill>
                  <a:schemeClr val="dk1"/>
                </a:solidFill>
                <a:latin typeface="Play"/>
                <a:ea typeface="Play"/>
                <a:cs typeface="Play"/>
                <a:sym typeface="Play"/>
              </a:rPr>
              <a:t> issues </a:t>
            </a:r>
            <a:r>
              <a:rPr lang="en-US">
                <a:solidFill>
                  <a:schemeClr val="dk1"/>
                </a:solidFill>
                <a:latin typeface="Play"/>
                <a:ea typeface="Play"/>
                <a:cs typeface="Play"/>
                <a:sym typeface="Play"/>
              </a:rPr>
              <a:t>could</a:t>
            </a:r>
            <a:r>
              <a:rPr lang="en-US">
                <a:solidFill>
                  <a:schemeClr val="dk1"/>
                </a:solidFill>
                <a:latin typeface="Play"/>
                <a:ea typeface="Play"/>
                <a:cs typeface="Play"/>
                <a:sym typeface="Play"/>
              </a:rPr>
              <a:t> be found)</a:t>
            </a:r>
            <a:endParaRPr>
              <a:solidFill>
                <a:schemeClr val="dk1"/>
              </a:solidFill>
              <a:latin typeface="Play"/>
              <a:ea typeface="Play"/>
              <a:cs typeface="Play"/>
              <a:sym typeface="Play"/>
            </a:endParaRPr>
          </a:p>
          <a:p>
            <a:pPr indent="-317500" lvl="0" marL="457200" rtl="0" algn="l">
              <a:spcBef>
                <a:spcPts val="0"/>
              </a:spcBef>
              <a:spcAft>
                <a:spcPts val="0"/>
              </a:spcAft>
              <a:buClr>
                <a:schemeClr val="dk1"/>
              </a:buClr>
              <a:buSzPts val="1400"/>
              <a:buFont typeface="Play"/>
              <a:buChar char="●"/>
            </a:pPr>
            <a:r>
              <a:rPr lang="en-US">
                <a:solidFill>
                  <a:schemeClr val="dk1"/>
                </a:solidFill>
                <a:latin typeface="Play"/>
                <a:ea typeface="Play"/>
                <a:cs typeface="Play"/>
                <a:sym typeface="Play"/>
              </a:rPr>
              <a:t>Finally, 8K, 16K, 32K logical block sizes support works in predictable way now</a:t>
            </a:r>
            <a:endParaRPr>
              <a:solidFill>
                <a:schemeClr val="dk1"/>
              </a:solidFill>
              <a:latin typeface="Play"/>
              <a:ea typeface="Play"/>
              <a:cs typeface="Play"/>
              <a:sym typeface="Play"/>
            </a:endParaRPr>
          </a:p>
          <a:p>
            <a:pPr indent="0" lvl="0" marL="0" rtl="0" algn="l">
              <a:spcBef>
                <a:spcPts val="0"/>
              </a:spcBef>
              <a:spcAft>
                <a:spcPts val="0"/>
              </a:spcAft>
              <a:buNone/>
            </a:pPr>
            <a:r>
              <a:t/>
            </a:r>
            <a:endParaRPr>
              <a:solidFill>
                <a:schemeClr val="dk1"/>
              </a:solidFill>
              <a:latin typeface="Play"/>
              <a:ea typeface="Play"/>
              <a:cs typeface="Play"/>
              <a:sym typeface="Play"/>
            </a:endParaRPr>
          </a:p>
          <a:p>
            <a:pPr indent="0" lvl="0" marL="0" rtl="0" algn="l">
              <a:spcBef>
                <a:spcPts val="0"/>
              </a:spcBef>
              <a:spcAft>
                <a:spcPts val="0"/>
              </a:spcAft>
              <a:buNone/>
            </a:pPr>
            <a:r>
              <a:rPr lang="en-US">
                <a:solidFill>
                  <a:schemeClr val="dk1"/>
                </a:solidFill>
                <a:latin typeface="Play"/>
                <a:ea typeface="Play"/>
                <a:cs typeface="Play"/>
                <a:sym typeface="Play"/>
              </a:rPr>
              <a:t>Some worries:</a:t>
            </a:r>
            <a:endParaRPr>
              <a:solidFill>
                <a:schemeClr val="dk1"/>
              </a:solidFill>
              <a:latin typeface="Play"/>
              <a:ea typeface="Play"/>
              <a:cs typeface="Play"/>
              <a:sym typeface="Play"/>
            </a:endParaRPr>
          </a:p>
          <a:p>
            <a:pPr indent="-317500" lvl="0" marL="457200" rtl="0" algn="l">
              <a:spcBef>
                <a:spcPts val="0"/>
              </a:spcBef>
              <a:spcAft>
                <a:spcPts val="0"/>
              </a:spcAft>
              <a:buClr>
                <a:schemeClr val="dk1"/>
              </a:buClr>
              <a:buSzPts val="1400"/>
              <a:buFont typeface="Play"/>
              <a:buChar char="●"/>
            </a:pPr>
            <a:r>
              <a:rPr lang="en-US">
                <a:solidFill>
                  <a:schemeClr val="dk1"/>
                </a:solidFill>
                <a:latin typeface="Play"/>
                <a:ea typeface="Play"/>
                <a:cs typeface="Play"/>
                <a:sym typeface="Play"/>
              </a:rPr>
              <a:t>Technically speaking, there is no guarantee that folio of 16K or 32K will be allocated (in the case of memory fragmentation). So, file system needs to be </a:t>
            </a:r>
            <a:r>
              <a:rPr lang="en-US">
                <a:solidFill>
                  <a:schemeClr val="dk1"/>
                </a:solidFill>
                <a:latin typeface="Play"/>
                <a:ea typeface="Play"/>
                <a:cs typeface="Play"/>
                <a:sym typeface="Play"/>
              </a:rPr>
              <a:t>ready</a:t>
            </a:r>
            <a:r>
              <a:rPr lang="en-US">
                <a:solidFill>
                  <a:schemeClr val="dk1"/>
                </a:solidFill>
                <a:latin typeface="Play"/>
                <a:ea typeface="Play"/>
                <a:cs typeface="Play"/>
                <a:sym typeface="Play"/>
              </a:rPr>
              <a:t> to process logical block that contains </a:t>
            </a:r>
            <a:r>
              <a:rPr lang="en-US">
                <a:solidFill>
                  <a:schemeClr val="dk1"/>
                </a:solidFill>
                <a:latin typeface="Play"/>
                <a:ea typeface="Play"/>
                <a:cs typeface="Play"/>
                <a:sym typeface="Play"/>
              </a:rPr>
              <a:t>several</a:t>
            </a:r>
            <a:r>
              <a:rPr lang="en-US">
                <a:solidFill>
                  <a:schemeClr val="dk1"/>
                </a:solidFill>
                <a:latin typeface="Play"/>
                <a:ea typeface="Play"/>
                <a:cs typeface="Play"/>
                <a:sym typeface="Play"/>
              </a:rPr>
              <a:t> smaller folios (for example, potentially, 32K can be represented by 16K, 8K, 4K, 4K folios set)</a:t>
            </a:r>
            <a:endParaRPr>
              <a:solidFill>
                <a:schemeClr val="dk1"/>
              </a:solidFill>
              <a:latin typeface="Play"/>
              <a:ea typeface="Play"/>
              <a:cs typeface="Play"/>
              <a:sym typeface="Play"/>
            </a:endParaRPr>
          </a:p>
          <a:p>
            <a:pPr indent="-317500" lvl="0" marL="457200" rtl="0" algn="l">
              <a:spcBef>
                <a:spcPts val="0"/>
              </a:spcBef>
              <a:spcAft>
                <a:spcPts val="0"/>
              </a:spcAft>
              <a:buClr>
                <a:schemeClr val="dk1"/>
              </a:buClr>
              <a:buSzPts val="1400"/>
              <a:buFont typeface="Play"/>
              <a:buChar char="●"/>
            </a:pPr>
            <a:r>
              <a:rPr lang="en-US">
                <a:solidFill>
                  <a:schemeClr val="dk1"/>
                </a:solidFill>
                <a:latin typeface="Play"/>
                <a:ea typeface="Play"/>
                <a:cs typeface="Play"/>
                <a:sym typeface="Play"/>
              </a:rPr>
              <a:t>Readahead logic doesn’t take into account the logical block size for a particular file system volume. As a result, real-life case is of having 32K folios in the page cache even if file system works with (and expects) 16K logical block sizes. Why readahead logic doesn’t take into account the logical block size?</a:t>
            </a:r>
            <a:endParaRPr>
              <a:solidFill>
                <a:schemeClr val="dk1"/>
              </a:solidFill>
              <a:latin typeface="Play"/>
              <a:ea typeface="Play"/>
              <a:cs typeface="Play"/>
              <a:sym typeface="Play"/>
            </a:endParaRPr>
          </a:p>
        </p:txBody>
      </p:sp>
      <p:sp>
        <p:nvSpPr>
          <p:cNvPr id="140" name="Google Shape;140;g2ef2c5e708c_0_18"/>
          <p:cNvSpPr txBox="1"/>
          <p:nvPr/>
        </p:nvSpPr>
        <p:spPr>
          <a:xfrm>
            <a:off x="8034169" y="6332538"/>
            <a:ext cx="35055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1" lang="en-US" sz="900">
                <a:solidFill>
                  <a:srgbClr val="FF0000"/>
                </a:solidFill>
                <a:latin typeface="Play"/>
                <a:ea typeface="Play"/>
                <a:cs typeface="Play"/>
                <a:sym typeface="Play"/>
              </a:rPr>
              <a:t>SSDFS.ORG</a:t>
            </a:r>
            <a:endParaRPr b="1" sz="900">
              <a:solidFill>
                <a:srgbClr val="000000"/>
              </a:solidFill>
              <a:latin typeface="Play"/>
              <a:ea typeface="Play"/>
              <a:cs typeface="Play"/>
              <a:sym typeface="Pla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2ef2c5e708c_0_23"/>
          <p:cNvSpPr txBox="1"/>
          <p:nvPr>
            <p:ph idx="12" type="sldNum"/>
          </p:nvPr>
        </p:nvSpPr>
        <p:spPr>
          <a:xfrm>
            <a:off x="11444747" y="6332538"/>
            <a:ext cx="539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146" name="Google Shape;146;g2ef2c5e708c_0_23"/>
          <p:cNvSpPr txBox="1"/>
          <p:nvPr/>
        </p:nvSpPr>
        <p:spPr>
          <a:xfrm>
            <a:off x="367525" y="197225"/>
            <a:ext cx="108681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lang="en-US" sz="2400">
                <a:solidFill>
                  <a:schemeClr val="dk1"/>
                </a:solidFill>
              </a:rPr>
              <a:t>Storing offset table in every log vs. distributed model</a:t>
            </a:r>
            <a:endParaRPr b="1" i="0" sz="2400" u="none" cap="none" strike="noStrike">
              <a:solidFill>
                <a:schemeClr val="dk1"/>
              </a:solidFill>
              <a:latin typeface="Arial"/>
              <a:ea typeface="Arial"/>
              <a:cs typeface="Arial"/>
              <a:sym typeface="Arial"/>
            </a:endParaRPr>
          </a:p>
        </p:txBody>
      </p:sp>
      <p:pic>
        <p:nvPicPr>
          <p:cNvPr id="147" name="Google Shape;147;g2ef2c5e708c_0_23"/>
          <p:cNvPicPr preferRelativeResize="0"/>
          <p:nvPr/>
        </p:nvPicPr>
        <p:blipFill>
          <a:blip r:embed="rId3">
            <a:alphaModFix/>
          </a:blip>
          <a:stretch>
            <a:fillRect/>
          </a:stretch>
        </p:blipFill>
        <p:spPr>
          <a:xfrm>
            <a:off x="457023" y="1080578"/>
            <a:ext cx="5759777" cy="2342474"/>
          </a:xfrm>
          <a:prstGeom prst="rect">
            <a:avLst/>
          </a:prstGeom>
          <a:noFill/>
          <a:ln>
            <a:noFill/>
          </a:ln>
        </p:spPr>
      </p:pic>
      <p:pic>
        <p:nvPicPr>
          <p:cNvPr id="148" name="Google Shape;148;g2ef2c5e708c_0_23"/>
          <p:cNvPicPr preferRelativeResize="0"/>
          <p:nvPr/>
        </p:nvPicPr>
        <p:blipFill>
          <a:blip r:embed="rId4">
            <a:alphaModFix/>
          </a:blip>
          <a:stretch>
            <a:fillRect/>
          </a:stretch>
        </p:blipFill>
        <p:spPr>
          <a:xfrm>
            <a:off x="730900" y="3834250"/>
            <a:ext cx="5212026" cy="2498300"/>
          </a:xfrm>
          <a:prstGeom prst="rect">
            <a:avLst/>
          </a:prstGeom>
          <a:noFill/>
          <a:ln>
            <a:noFill/>
          </a:ln>
        </p:spPr>
      </p:pic>
      <p:sp>
        <p:nvSpPr>
          <p:cNvPr id="149" name="Google Shape;149;g2ef2c5e708c_0_23"/>
          <p:cNvSpPr txBox="1"/>
          <p:nvPr/>
        </p:nvSpPr>
        <p:spPr>
          <a:xfrm>
            <a:off x="6985350" y="1510188"/>
            <a:ext cx="4739700" cy="4063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Play"/>
              <a:buChar char="●"/>
            </a:pPr>
            <a:r>
              <a:rPr lang="en-US">
                <a:solidFill>
                  <a:schemeClr val="dk1"/>
                </a:solidFill>
                <a:latin typeface="Play"/>
                <a:ea typeface="Play"/>
                <a:cs typeface="Play"/>
                <a:sym typeface="Play"/>
              </a:rPr>
              <a:t>Storing offset </a:t>
            </a:r>
            <a:r>
              <a:rPr lang="en-US">
                <a:solidFill>
                  <a:schemeClr val="dk1"/>
                </a:solidFill>
                <a:latin typeface="Play"/>
                <a:ea typeface="Play"/>
                <a:cs typeface="Play"/>
                <a:sym typeface="Play"/>
              </a:rPr>
              <a:t>translation</a:t>
            </a:r>
            <a:r>
              <a:rPr lang="en-US">
                <a:solidFill>
                  <a:schemeClr val="dk1"/>
                </a:solidFill>
                <a:latin typeface="Play"/>
                <a:ea typeface="Play"/>
                <a:cs typeface="Play"/>
                <a:sym typeface="Play"/>
              </a:rPr>
              <a:t> table in every log mostly </a:t>
            </a:r>
            <a:r>
              <a:rPr lang="en-US">
                <a:solidFill>
                  <a:srgbClr val="FF0000"/>
                </a:solidFill>
                <a:latin typeface="Play"/>
                <a:ea typeface="Play"/>
                <a:cs typeface="Play"/>
                <a:sym typeface="Play"/>
              </a:rPr>
              <a:t>doesn’t initiate</a:t>
            </a:r>
            <a:r>
              <a:rPr lang="en-US">
                <a:solidFill>
                  <a:schemeClr val="dk1"/>
                </a:solidFill>
                <a:latin typeface="Play"/>
                <a:ea typeface="Play"/>
                <a:cs typeface="Play"/>
                <a:sym typeface="Play"/>
              </a:rPr>
              <a:t> more </a:t>
            </a:r>
            <a:r>
              <a:rPr lang="en-US">
                <a:solidFill>
                  <a:srgbClr val="FF0000"/>
                </a:solidFill>
                <a:latin typeface="Play"/>
                <a:ea typeface="Play"/>
                <a:cs typeface="Play"/>
                <a:sym typeface="Play"/>
              </a:rPr>
              <a:t>write I/O requests</a:t>
            </a:r>
            <a:r>
              <a:rPr lang="en-US">
                <a:solidFill>
                  <a:schemeClr val="dk1"/>
                </a:solidFill>
                <a:latin typeface="Play"/>
                <a:ea typeface="Play"/>
                <a:cs typeface="Play"/>
                <a:sym typeface="Play"/>
              </a:rPr>
              <a:t> compared with distributed model of offset translation table</a:t>
            </a:r>
            <a:endParaRPr>
              <a:solidFill>
                <a:schemeClr val="dk1"/>
              </a:solidFill>
              <a:latin typeface="Play"/>
              <a:ea typeface="Play"/>
              <a:cs typeface="Play"/>
              <a:sym typeface="Play"/>
            </a:endParaRPr>
          </a:p>
          <a:p>
            <a:pPr indent="-317500" lvl="0" marL="457200" rtl="0" algn="l">
              <a:spcBef>
                <a:spcPts val="0"/>
              </a:spcBef>
              <a:spcAft>
                <a:spcPts val="0"/>
              </a:spcAft>
              <a:buClr>
                <a:schemeClr val="dk1"/>
              </a:buClr>
              <a:buSzPts val="1400"/>
              <a:buFont typeface="Play"/>
              <a:buChar char="●"/>
            </a:pPr>
            <a:r>
              <a:rPr lang="en-US">
                <a:solidFill>
                  <a:srgbClr val="0000FF"/>
                </a:solidFill>
                <a:latin typeface="Play"/>
                <a:ea typeface="Play"/>
                <a:cs typeface="Play"/>
                <a:sym typeface="Play"/>
              </a:rPr>
              <a:t>128KB, 256KB</a:t>
            </a:r>
            <a:r>
              <a:rPr lang="en-US">
                <a:solidFill>
                  <a:schemeClr val="dk1"/>
                </a:solidFill>
                <a:latin typeface="Play"/>
                <a:ea typeface="Play"/>
                <a:cs typeface="Play"/>
                <a:sym typeface="Play"/>
              </a:rPr>
              <a:t> erase blocks </a:t>
            </a:r>
            <a:r>
              <a:rPr lang="en-US">
                <a:solidFill>
                  <a:srgbClr val="FF0000"/>
                </a:solidFill>
                <a:latin typeface="Play"/>
                <a:ea typeface="Play"/>
                <a:cs typeface="Play"/>
                <a:sym typeface="Play"/>
              </a:rPr>
              <a:t>don’t benefit</a:t>
            </a:r>
            <a:r>
              <a:rPr lang="en-US">
                <a:solidFill>
                  <a:schemeClr val="dk1"/>
                </a:solidFill>
                <a:latin typeface="Play"/>
                <a:ea typeface="Play"/>
                <a:cs typeface="Play"/>
                <a:sym typeface="Play"/>
              </a:rPr>
              <a:t> from storing </a:t>
            </a:r>
            <a:r>
              <a:rPr lang="en-US">
                <a:solidFill>
                  <a:schemeClr val="dk1"/>
                </a:solidFill>
                <a:latin typeface="Play"/>
                <a:ea typeface="Play"/>
                <a:cs typeface="Play"/>
                <a:sym typeface="Play"/>
              </a:rPr>
              <a:t>offset translation table in every log for the case of read I/O requests</a:t>
            </a:r>
            <a:endParaRPr>
              <a:solidFill>
                <a:schemeClr val="dk1"/>
              </a:solidFill>
              <a:latin typeface="Play"/>
              <a:ea typeface="Play"/>
              <a:cs typeface="Play"/>
              <a:sym typeface="Play"/>
            </a:endParaRPr>
          </a:p>
          <a:p>
            <a:pPr indent="-317500" lvl="0" marL="457200" rtl="0" algn="l">
              <a:spcBef>
                <a:spcPts val="0"/>
              </a:spcBef>
              <a:spcAft>
                <a:spcPts val="0"/>
              </a:spcAft>
              <a:buClr>
                <a:schemeClr val="dk1"/>
              </a:buClr>
              <a:buSzPts val="1400"/>
              <a:buFont typeface="Play"/>
              <a:buChar char="●"/>
            </a:pPr>
            <a:r>
              <a:rPr lang="en-US">
                <a:solidFill>
                  <a:schemeClr val="dk1"/>
                </a:solidFill>
                <a:latin typeface="Play"/>
                <a:ea typeface="Play"/>
                <a:cs typeface="Play"/>
                <a:sym typeface="Play"/>
              </a:rPr>
              <a:t>Storing offset translation table in every log makes sense for </a:t>
            </a:r>
            <a:r>
              <a:rPr lang="en-US">
                <a:solidFill>
                  <a:srgbClr val="0000FF"/>
                </a:solidFill>
                <a:latin typeface="Play"/>
                <a:ea typeface="Play"/>
                <a:cs typeface="Play"/>
                <a:sym typeface="Play"/>
              </a:rPr>
              <a:t>512K, 2MB, 8MB and bigger erase block sizes</a:t>
            </a:r>
            <a:r>
              <a:rPr lang="en-US">
                <a:solidFill>
                  <a:schemeClr val="dk1"/>
                </a:solidFill>
                <a:latin typeface="Play"/>
                <a:ea typeface="Play"/>
                <a:cs typeface="Play"/>
                <a:sym typeface="Play"/>
              </a:rPr>
              <a:t> because it could </a:t>
            </a:r>
            <a:r>
              <a:rPr lang="en-US">
                <a:solidFill>
                  <a:srgbClr val="FF0000"/>
                </a:solidFill>
                <a:latin typeface="Play"/>
                <a:ea typeface="Play"/>
                <a:cs typeface="Play"/>
                <a:sym typeface="Play"/>
              </a:rPr>
              <a:t>reduce</a:t>
            </a:r>
            <a:r>
              <a:rPr lang="en-US">
                <a:solidFill>
                  <a:schemeClr val="dk1"/>
                </a:solidFill>
                <a:latin typeface="Play"/>
                <a:ea typeface="Play"/>
                <a:cs typeface="Play"/>
                <a:sym typeface="Play"/>
              </a:rPr>
              <a:t> amount of </a:t>
            </a:r>
            <a:r>
              <a:rPr lang="en-US">
                <a:solidFill>
                  <a:srgbClr val="FF0000"/>
                </a:solidFill>
                <a:latin typeface="Play"/>
                <a:ea typeface="Play"/>
                <a:cs typeface="Play"/>
                <a:sym typeface="Play"/>
              </a:rPr>
              <a:t>read I/O requests 3x times</a:t>
            </a:r>
            <a:endParaRPr>
              <a:solidFill>
                <a:srgbClr val="FF0000"/>
              </a:solidFill>
              <a:latin typeface="Play"/>
              <a:ea typeface="Play"/>
              <a:cs typeface="Play"/>
              <a:sym typeface="Play"/>
            </a:endParaRPr>
          </a:p>
          <a:p>
            <a:pPr indent="-317500" lvl="0" marL="457200" rtl="0" algn="l">
              <a:spcBef>
                <a:spcPts val="0"/>
              </a:spcBef>
              <a:spcAft>
                <a:spcPts val="0"/>
              </a:spcAft>
              <a:buClr>
                <a:schemeClr val="dk1"/>
              </a:buClr>
              <a:buSzPts val="1400"/>
              <a:buFont typeface="Play"/>
              <a:buChar char="●"/>
            </a:pPr>
            <a:r>
              <a:rPr lang="en-US">
                <a:solidFill>
                  <a:schemeClr val="dk1"/>
                </a:solidFill>
                <a:latin typeface="Play"/>
                <a:ea typeface="Play"/>
                <a:cs typeface="Play"/>
                <a:sym typeface="Play"/>
              </a:rPr>
              <a:t>However, if number of </a:t>
            </a:r>
            <a:r>
              <a:rPr lang="en-US">
                <a:solidFill>
                  <a:srgbClr val="0000FF"/>
                </a:solidFill>
                <a:latin typeface="Play"/>
                <a:ea typeface="Play"/>
                <a:cs typeface="Play"/>
                <a:sym typeface="Play"/>
              </a:rPr>
              <a:t>logs per erase block</a:t>
            </a:r>
            <a:r>
              <a:rPr lang="en-US">
                <a:solidFill>
                  <a:schemeClr val="dk1"/>
                </a:solidFill>
                <a:latin typeface="Play"/>
                <a:ea typeface="Play"/>
                <a:cs typeface="Play"/>
                <a:sym typeface="Play"/>
              </a:rPr>
              <a:t> is lesser than </a:t>
            </a:r>
            <a:r>
              <a:rPr lang="en-US">
                <a:solidFill>
                  <a:srgbClr val="0000FF"/>
                </a:solidFill>
                <a:latin typeface="Play"/>
                <a:ea typeface="Play"/>
                <a:cs typeface="Play"/>
                <a:sym typeface="Play"/>
              </a:rPr>
              <a:t>20</a:t>
            </a:r>
            <a:r>
              <a:rPr lang="en-US">
                <a:solidFill>
                  <a:schemeClr val="dk1"/>
                </a:solidFill>
                <a:latin typeface="Play"/>
                <a:ea typeface="Play"/>
                <a:cs typeface="Play"/>
                <a:sym typeface="Play"/>
              </a:rPr>
              <a:t>, then storing offset translation table in every log approach can </a:t>
            </a:r>
            <a:r>
              <a:rPr lang="en-US">
                <a:solidFill>
                  <a:srgbClr val="0000FF"/>
                </a:solidFill>
                <a:latin typeface="Play"/>
                <a:ea typeface="Play"/>
                <a:cs typeface="Play"/>
                <a:sym typeface="Play"/>
              </a:rPr>
              <a:t>generate more read I/O requests</a:t>
            </a:r>
            <a:endParaRPr>
              <a:solidFill>
                <a:srgbClr val="0000FF"/>
              </a:solidFill>
              <a:latin typeface="Play"/>
              <a:ea typeface="Play"/>
              <a:cs typeface="Play"/>
              <a:sym typeface="Play"/>
            </a:endParaRPr>
          </a:p>
          <a:p>
            <a:pPr indent="-317500" lvl="0" marL="457200" rtl="0" algn="l">
              <a:spcBef>
                <a:spcPts val="0"/>
              </a:spcBef>
              <a:spcAft>
                <a:spcPts val="0"/>
              </a:spcAft>
              <a:buClr>
                <a:schemeClr val="dk1"/>
              </a:buClr>
              <a:buSzPts val="1400"/>
              <a:buFont typeface="Play"/>
              <a:buChar char="●"/>
            </a:pPr>
            <a:r>
              <a:rPr lang="en-US">
                <a:solidFill>
                  <a:srgbClr val="FF0000"/>
                </a:solidFill>
                <a:latin typeface="Play"/>
                <a:ea typeface="Play"/>
                <a:cs typeface="Play"/>
                <a:sym typeface="Play"/>
              </a:rPr>
              <a:t>“Cold” data</a:t>
            </a:r>
            <a:r>
              <a:rPr lang="en-US">
                <a:solidFill>
                  <a:schemeClr val="dk1"/>
                </a:solidFill>
                <a:latin typeface="Play"/>
                <a:ea typeface="Play"/>
                <a:cs typeface="Play"/>
                <a:sym typeface="Play"/>
              </a:rPr>
              <a:t> could benefit from </a:t>
            </a:r>
            <a:r>
              <a:rPr lang="en-US">
                <a:solidFill>
                  <a:srgbClr val="0000FF"/>
                </a:solidFill>
                <a:latin typeface="Play"/>
                <a:ea typeface="Play"/>
                <a:cs typeface="Play"/>
                <a:sym typeface="Play"/>
              </a:rPr>
              <a:t>distributed model</a:t>
            </a:r>
            <a:r>
              <a:rPr lang="en-US">
                <a:solidFill>
                  <a:schemeClr val="dk1"/>
                </a:solidFill>
                <a:latin typeface="Play"/>
                <a:ea typeface="Play"/>
                <a:cs typeface="Play"/>
                <a:sym typeface="Play"/>
              </a:rPr>
              <a:t> of offset translation table</a:t>
            </a:r>
            <a:endParaRPr>
              <a:solidFill>
                <a:schemeClr val="dk1"/>
              </a:solidFill>
              <a:latin typeface="Play"/>
              <a:ea typeface="Play"/>
              <a:cs typeface="Play"/>
              <a:sym typeface="Play"/>
            </a:endParaRPr>
          </a:p>
          <a:p>
            <a:pPr indent="-317500" lvl="0" marL="457200" rtl="0" algn="l">
              <a:spcBef>
                <a:spcPts val="0"/>
              </a:spcBef>
              <a:spcAft>
                <a:spcPts val="0"/>
              </a:spcAft>
              <a:buClr>
                <a:schemeClr val="dk1"/>
              </a:buClr>
              <a:buSzPts val="1400"/>
              <a:buFont typeface="Play"/>
              <a:buChar char="●"/>
            </a:pPr>
            <a:r>
              <a:rPr lang="en-US">
                <a:solidFill>
                  <a:srgbClr val="0000FF"/>
                </a:solidFill>
                <a:latin typeface="Play"/>
                <a:ea typeface="Play"/>
                <a:cs typeface="Play"/>
                <a:sym typeface="Play"/>
              </a:rPr>
              <a:t>Storing offset translation table in every log</a:t>
            </a:r>
            <a:r>
              <a:rPr lang="en-US">
                <a:solidFill>
                  <a:schemeClr val="dk1"/>
                </a:solidFill>
                <a:latin typeface="Play"/>
                <a:ea typeface="Play"/>
                <a:cs typeface="Play"/>
                <a:sym typeface="Play"/>
              </a:rPr>
              <a:t> is beneficial for the case of </a:t>
            </a:r>
            <a:r>
              <a:rPr lang="en-US">
                <a:solidFill>
                  <a:srgbClr val="FF0000"/>
                </a:solidFill>
                <a:latin typeface="Play"/>
                <a:ea typeface="Play"/>
                <a:cs typeface="Play"/>
                <a:sym typeface="Play"/>
              </a:rPr>
              <a:t>frequently updated data</a:t>
            </a:r>
            <a:r>
              <a:rPr lang="en-US">
                <a:solidFill>
                  <a:schemeClr val="dk1"/>
                </a:solidFill>
                <a:latin typeface="Play"/>
                <a:ea typeface="Play"/>
                <a:cs typeface="Play"/>
                <a:sym typeface="Play"/>
              </a:rPr>
              <a:t>.</a:t>
            </a:r>
            <a:endParaRPr>
              <a:solidFill>
                <a:schemeClr val="dk1"/>
              </a:solidFill>
              <a:latin typeface="Play"/>
              <a:ea typeface="Play"/>
              <a:cs typeface="Play"/>
              <a:sym typeface="Play"/>
            </a:endParaRPr>
          </a:p>
        </p:txBody>
      </p:sp>
      <p:sp>
        <p:nvSpPr>
          <p:cNvPr id="150" name="Google Shape;150;g2ef2c5e708c_0_23"/>
          <p:cNvSpPr txBox="1"/>
          <p:nvPr/>
        </p:nvSpPr>
        <p:spPr>
          <a:xfrm>
            <a:off x="8034169" y="6332538"/>
            <a:ext cx="35055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1" lang="en-US" sz="900">
                <a:solidFill>
                  <a:srgbClr val="FF0000"/>
                </a:solidFill>
                <a:latin typeface="Play"/>
                <a:ea typeface="Play"/>
                <a:cs typeface="Play"/>
                <a:sym typeface="Play"/>
              </a:rPr>
              <a:t>SSDFS.ORG</a:t>
            </a:r>
            <a:endParaRPr b="1" sz="900">
              <a:solidFill>
                <a:srgbClr val="000000"/>
              </a:solidFill>
              <a:latin typeface="Play"/>
              <a:ea typeface="Play"/>
              <a:cs typeface="Play"/>
              <a:sym typeface="Pla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2ef2c5e708c_0_28"/>
          <p:cNvSpPr txBox="1"/>
          <p:nvPr>
            <p:ph idx="12" type="sldNum"/>
          </p:nvPr>
        </p:nvSpPr>
        <p:spPr>
          <a:xfrm>
            <a:off x="11444747" y="6332538"/>
            <a:ext cx="539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156" name="Google Shape;156;g2ef2c5e708c_0_28"/>
          <p:cNvSpPr txBox="1"/>
          <p:nvPr/>
        </p:nvSpPr>
        <p:spPr>
          <a:xfrm>
            <a:off x="367525" y="197225"/>
            <a:ext cx="108681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lang="en-US" sz="2400">
                <a:solidFill>
                  <a:schemeClr val="dk1"/>
                </a:solidFill>
              </a:rPr>
              <a:t>Erase block inflation model + moving scheme</a:t>
            </a:r>
            <a:endParaRPr b="1" i="0" sz="2400" u="none" cap="none" strike="noStrike">
              <a:solidFill>
                <a:schemeClr val="dk1"/>
              </a:solidFill>
              <a:latin typeface="Arial"/>
              <a:ea typeface="Arial"/>
              <a:cs typeface="Arial"/>
              <a:sym typeface="Arial"/>
            </a:endParaRPr>
          </a:p>
        </p:txBody>
      </p:sp>
      <p:pic>
        <p:nvPicPr>
          <p:cNvPr id="157" name="Google Shape;157;g2ef2c5e708c_0_28"/>
          <p:cNvPicPr preferRelativeResize="0"/>
          <p:nvPr/>
        </p:nvPicPr>
        <p:blipFill>
          <a:blip r:embed="rId3">
            <a:alphaModFix/>
          </a:blip>
          <a:stretch>
            <a:fillRect/>
          </a:stretch>
        </p:blipFill>
        <p:spPr>
          <a:xfrm>
            <a:off x="877800" y="771750"/>
            <a:ext cx="4285173" cy="2006751"/>
          </a:xfrm>
          <a:prstGeom prst="rect">
            <a:avLst/>
          </a:prstGeom>
          <a:noFill/>
          <a:ln>
            <a:noFill/>
          </a:ln>
        </p:spPr>
      </p:pic>
      <p:pic>
        <p:nvPicPr>
          <p:cNvPr id="158" name="Google Shape;158;g2ef2c5e708c_0_28"/>
          <p:cNvPicPr preferRelativeResize="0"/>
          <p:nvPr/>
        </p:nvPicPr>
        <p:blipFill>
          <a:blip r:embed="rId4">
            <a:alphaModFix/>
          </a:blip>
          <a:stretch>
            <a:fillRect/>
          </a:stretch>
        </p:blipFill>
        <p:spPr>
          <a:xfrm>
            <a:off x="6118136" y="771750"/>
            <a:ext cx="4653661" cy="2006750"/>
          </a:xfrm>
          <a:prstGeom prst="rect">
            <a:avLst/>
          </a:prstGeom>
          <a:noFill/>
          <a:ln>
            <a:noFill/>
          </a:ln>
        </p:spPr>
      </p:pic>
      <p:pic>
        <p:nvPicPr>
          <p:cNvPr id="159" name="Google Shape;159;g2ef2c5e708c_0_28"/>
          <p:cNvPicPr preferRelativeResize="0"/>
          <p:nvPr/>
        </p:nvPicPr>
        <p:blipFill>
          <a:blip r:embed="rId5">
            <a:alphaModFix/>
          </a:blip>
          <a:stretch>
            <a:fillRect/>
          </a:stretch>
        </p:blipFill>
        <p:spPr>
          <a:xfrm>
            <a:off x="888375" y="3020900"/>
            <a:ext cx="4264017" cy="2006750"/>
          </a:xfrm>
          <a:prstGeom prst="rect">
            <a:avLst/>
          </a:prstGeom>
          <a:noFill/>
          <a:ln>
            <a:noFill/>
          </a:ln>
        </p:spPr>
      </p:pic>
      <p:pic>
        <p:nvPicPr>
          <p:cNvPr id="160" name="Google Shape;160;g2ef2c5e708c_0_28"/>
          <p:cNvPicPr preferRelativeResize="0"/>
          <p:nvPr/>
        </p:nvPicPr>
        <p:blipFill>
          <a:blip r:embed="rId6">
            <a:alphaModFix/>
          </a:blip>
          <a:stretch>
            <a:fillRect/>
          </a:stretch>
        </p:blipFill>
        <p:spPr>
          <a:xfrm>
            <a:off x="6302375" y="3015188"/>
            <a:ext cx="4285175" cy="2018185"/>
          </a:xfrm>
          <a:prstGeom prst="rect">
            <a:avLst/>
          </a:prstGeom>
          <a:noFill/>
          <a:ln>
            <a:noFill/>
          </a:ln>
        </p:spPr>
      </p:pic>
      <p:sp>
        <p:nvSpPr>
          <p:cNvPr id="161" name="Google Shape;161;g2ef2c5e708c_0_28"/>
          <p:cNvSpPr txBox="1"/>
          <p:nvPr/>
        </p:nvSpPr>
        <p:spPr>
          <a:xfrm>
            <a:off x="877800" y="5493375"/>
            <a:ext cx="59778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solidFill>
                  <a:srgbClr val="FF0000"/>
                </a:solidFill>
                <a:latin typeface="Play"/>
                <a:ea typeface="Play"/>
                <a:cs typeface="Play"/>
                <a:sym typeface="Play"/>
              </a:rPr>
              <a:t>Erase </a:t>
            </a:r>
            <a:r>
              <a:rPr lang="en-US">
                <a:solidFill>
                  <a:srgbClr val="FF0000"/>
                </a:solidFill>
                <a:latin typeface="Play"/>
                <a:ea typeface="Play"/>
                <a:cs typeface="Play"/>
                <a:sym typeface="Play"/>
              </a:rPr>
              <a:t>block</a:t>
            </a:r>
            <a:r>
              <a:rPr lang="en-US">
                <a:solidFill>
                  <a:srgbClr val="FF0000"/>
                </a:solidFill>
                <a:latin typeface="Play"/>
                <a:ea typeface="Play"/>
                <a:cs typeface="Play"/>
                <a:sym typeface="Play"/>
              </a:rPr>
              <a:t> </a:t>
            </a:r>
            <a:r>
              <a:rPr lang="en-US">
                <a:solidFill>
                  <a:srgbClr val="FF0000"/>
                </a:solidFill>
                <a:latin typeface="Play"/>
                <a:ea typeface="Play"/>
                <a:cs typeface="Play"/>
                <a:sym typeface="Play"/>
              </a:rPr>
              <a:t>inflation</a:t>
            </a:r>
            <a:r>
              <a:rPr lang="en-US">
                <a:solidFill>
                  <a:srgbClr val="FF0000"/>
                </a:solidFill>
                <a:latin typeface="Play"/>
                <a:ea typeface="Play"/>
                <a:cs typeface="Play"/>
                <a:sym typeface="Play"/>
              </a:rPr>
              <a:t> model</a:t>
            </a:r>
            <a:r>
              <a:rPr lang="en-US">
                <a:solidFill>
                  <a:schemeClr val="dk1"/>
                </a:solidFill>
                <a:latin typeface="Play"/>
                <a:ea typeface="Play"/>
                <a:cs typeface="Play"/>
                <a:sym typeface="Play"/>
              </a:rPr>
              <a:t> is capable of storing </a:t>
            </a:r>
            <a:r>
              <a:rPr lang="en-US">
                <a:solidFill>
                  <a:srgbClr val="FF0000"/>
                </a:solidFill>
                <a:latin typeface="Play"/>
                <a:ea typeface="Play"/>
                <a:cs typeface="Play"/>
                <a:sym typeface="Play"/>
              </a:rPr>
              <a:t>1.5x - 12x</a:t>
            </a:r>
            <a:r>
              <a:rPr lang="en-US">
                <a:solidFill>
                  <a:schemeClr val="dk1"/>
                </a:solidFill>
                <a:latin typeface="Play"/>
                <a:ea typeface="Play"/>
                <a:cs typeface="Play"/>
                <a:sym typeface="Play"/>
              </a:rPr>
              <a:t> more data than </a:t>
            </a:r>
            <a:r>
              <a:rPr lang="en-US">
                <a:solidFill>
                  <a:srgbClr val="0000FF"/>
                </a:solidFill>
                <a:latin typeface="Play"/>
                <a:ea typeface="Play"/>
                <a:cs typeface="Play"/>
                <a:sym typeface="Play"/>
              </a:rPr>
              <a:t>physical</a:t>
            </a:r>
            <a:r>
              <a:rPr lang="en-US">
                <a:solidFill>
                  <a:srgbClr val="0000FF"/>
                </a:solidFill>
                <a:latin typeface="Play"/>
                <a:ea typeface="Play"/>
                <a:cs typeface="Play"/>
                <a:sym typeface="Play"/>
              </a:rPr>
              <a:t> capacity of erase block</a:t>
            </a:r>
            <a:r>
              <a:rPr lang="en-US">
                <a:solidFill>
                  <a:schemeClr val="dk1"/>
                </a:solidFill>
                <a:latin typeface="Play"/>
                <a:ea typeface="Play"/>
                <a:cs typeface="Play"/>
                <a:sym typeface="Play"/>
              </a:rPr>
              <a:t>.</a:t>
            </a:r>
            <a:endParaRPr>
              <a:solidFill>
                <a:schemeClr val="dk1"/>
              </a:solidFill>
              <a:latin typeface="Play"/>
              <a:ea typeface="Play"/>
              <a:cs typeface="Play"/>
              <a:sym typeface="Play"/>
            </a:endParaRPr>
          </a:p>
        </p:txBody>
      </p:sp>
      <p:pic>
        <p:nvPicPr>
          <p:cNvPr id="162" name="Google Shape;162;g2ef2c5e708c_0_28"/>
          <p:cNvPicPr preferRelativeResize="0"/>
          <p:nvPr/>
        </p:nvPicPr>
        <p:blipFill>
          <a:blip r:embed="rId7">
            <a:alphaModFix/>
          </a:blip>
          <a:stretch>
            <a:fillRect/>
          </a:stretch>
        </p:blipFill>
        <p:spPr>
          <a:xfrm>
            <a:off x="7441572" y="5136972"/>
            <a:ext cx="2400350" cy="1328400"/>
          </a:xfrm>
          <a:prstGeom prst="rect">
            <a:avLst/>
          </a:prstGeom>
          <a:noFill/>
          <a:ln>
            <a:noFill/>
          </a:ln>
        </p:spPr>
      </p:pic>
      <p:sp>
        <p:nvSpPr>
          <p:cNvPr id="163" name="Google Shape;163;g2ef2c5e708c_0_28"/>
          <p:cNvSpPr txBox="1"/>
          <p:nvPr/>
        </p:nvSpPr>
        <p:spPr>
          <a:xfrm>
            <a:off x="8034169" y="6332538"/>
            <a:ext cx="35055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1" lang="en-US" sz="900">
                <a:solidFill>
                  <a:srgbClr val="FF0000"/>
                </a:solidFill>
                <a:latin typeface="Play"/>
                <a:ea typeface="Play"/>
                <a:cs typeface="Play"/>
                <a:sym typeface="Play"/>
              </a:rPr>
              <a:t>SSDFS.ORG</a:t>
            </a:r>
            <a:endParaRPr b="1" sz="900">
              <a:solidFill>
                <a:srgbClr val="000000"/>
              </a:solidFill>
              <a:latin typeface="Play"/>
              <a:ea typeface="Play"/>
              <a:cs typeface="Play"/>
              <a:sym typeface="Play"/>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itationVTI">
  <a:themeElements>
    <a:clrScheme name="AnalogousFromDarkSeedLeftStep">
      <a:dk1>
        <a:srgbClr val="000000"/>
      </a:dk1>
      <a:lt1>
        <a:srgbClr val="FFFFFF"/>
      </a:lt1>
      <a:dk2>
        <a:srgbClr val="181634"/>
      </a:dk2>
      <a:lt2>
        <a:srgbClr val="F0F3F2"/>
      </a:lt2>
      <a:accent1>
        <a:srgbClr val="CF4168"/>
      </a:accent1>
      <a:accent2>
        <a:srgbClr val="BD2F91"/>
      </a:accent2>
      <a:accent3>
        <a:srgbClr val="C041CF"/>
      </a:accent3>
      <a:accent4>
        <a:srgbClr val="732FBD"/>
      </a:accent4>
      <a:accent5>
        <a:srgbClr val="4A41CF"/>
      </a:accent5>
      <a:accent6>
        <a:srgbClr val="2F62BD"/>
      </a:accent6>
      <a:hlink>
        <a:srgbClr val="6D53C5"/>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2023-05-01T18:36:39Z</dcterms:created>
  <dc:creator>Vyacheslav Dubeyko</dc:creator>
</cp:coreProperties>
</file>